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sldIdLst>
    <p:sldId id="256" r:id="rId5"/>
    <p:sldId id="351" r:id="rId6"/>
    <p:sldId id="294" r:id="rId7"/>
    <p:sldId id="309" r:id="rId8"/>
    <p:sldId id="349" r:id="rId9"/>
    <p:sldId id="366" r:id="rId10"/>
    <p:sldId id="367" r:id="rId11"/>
    <p:sldId id="3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vin Ugale" initials="GM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000000"/>
    <a:srgbClr val="7CB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294" autoAdjust="0"/>
    <p:restoredTop sz="57829" autoAdjust="0"/>
  </p:normalViewPr>
  <p:slideViewPr>
    <p:cSldViewPr>
      <p:cViewPr varScale="1">
        <p:scale>
          <a:sx n="66" d="100"/>
          <a:sy n="66" d="100"/>
        </p:scale>
        <p:origin x="-29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3010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4DBE7D-4462-4417-9C2B-1DCCCFE9AAC1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0447EC37-02F0-427E-98A3-DAC11B707170}">
      <dgm:prSet phldrT="[Text]" custT="1"/>
      <dgm:spPr/>
      <dgm:t>
        <a:bodyPr anchor="ctr"/>
        <a:lstStyle/>
        <a:p>
          <a:r>
            <a:rPr lang="es-MX" sz="1400" b="1" noProof="0" dirty="0" smtClean="0"/>
            <a:t>La OCDE, la </a:t>
          </a:r>
          <a:r>
            <a:rPr lang="es-MX" sz="1400" b="1" noProof="0" dirty="0" smtClean="0"/>
            <a:t>gobernanza </a:t>
          </a:r>
          <a:r>
            <a:rPr lang="es-MX" sz="1400" b="1" noProof="0" dirty="0" smtClean="0"/>
            <a:t>y las EFSs</a:t>
          </a:r>
          <a:endParaRPr lang="es-MX" sz="1400" b="1" noProof="0" dirty="0"/>
        </a:p>
      </dgm:t>
    </dgm:pt>
    <dgm:pt modelId="{04E01030-BEA4-48BA-B6F1-66CEDD7F9323}" type="parTrans" cxnId="{D30034C7-BDBE-4C13-8B9D-98C13C5AEC7E}">
      <dgm:prSet/>
      <dgm:spPr/>
      <dgm:t>
        <a:bodyPr/>
        <a:lstStyle/>
        <a:p>
          <a:endParaRPr lang="en-GB"/>
        </a:p>
      </dgm:t>
    </dgm:pt>
    <dgm:pt modelId="{5395A114-35E2-4ADD-9E59-5C41E51B6899}" type="sibTrans" cxnId="{D30034C7-BDBE-4C13-8B9D-98C13C5AEC7E}">
      <dgm:prSet/>
      <dgm:spPr/>
      <dgm:t>
        <a:bodyPr/>
        <a:lstStyle/>
        <a:p>
          <a:endParaRPr lang="en-GB"/>
        </a:p>
      </dgm:t>
    </dgm:pt>
    <dgm:pt modelId="{201FB521-047A-4428-80F3-FE468E883014}">
      <dgm:prSet phldrT="[Text]" custT="1"/>
      <dgm:spPr/>
      <dgm:t>
        <a:bodyPr anchor="ctr"/>
        <a:lstStyle/>
        <a:p>
          <a:r>
            <a:rPr lang="es-MX" sz="1400" b="1" noProof="0" dirty="0" smtClean="0"/>
            <a:t>Resultados </a:t>
          </a:r>
          <a:r>
            <a:rPr lang="es-MX" sz="1400" b="1" noProof="0" dirty="0" smtClean="0"/>
            <a:t>preliminares </a:t>
          </a:r>
          <a:r>
            <a:rPr lang="es-MX" sz="1400" b="1" noProof="0" dirty="0" smtClean="0"/>
            <a:t>de la Revisión</a:t>
          </a:r>
          <a:endParaRPr lang="es-MX" sz="1400" b="1" noProof="0" dirty="0"/>
        </a:p>
      </dgm:t>
    </dgm:pt>
    <dgm:pt modelId="{4BAB6EAD-96D9-4608-BDD0-DF6BC95BA0A9}" type="parTrans" cxnId="{EF930700-0F1D-4C45-8283-4D46779F6165}">
      <dgm:prSet/>
      <dgm:spPr/>
      <dgm:t>
        <a:bodyPr/>
        <a:lstStyle/>
        <a:p>
          <a:endParaRPr lang="en-GB"/>
        </a:p>
      </dgm:t>
    </dgm:pt>
    <dgm:pt modelId="{C956CBFE-2D32-411E-9A5F-E56980E742C5}" type="sibTrans" cxnId="{EF930700-0F1D-4C45-8283-4D46779F6165}">
      <dgm:prSet/>
      <dgm:spPr/>
      <dgm:t>
        <a:bodyPr/>
        <a:lstStyle/>
        <a:p>
          <a:endParaRPr lang="en-GB"/>
        </a:p>
      </dgm:t>
    </dgm:pt>
    <dgm:pt modelId="{1B27B1FD-65E5-49B4-BB68-0558964DD360}">
      <dgm:prSet phldrT="[Text]" custT="1"/>
      <dgm:spPr/>
      <dgm:t>
        <a:bodyPr anchor="ctr"/>
        <a:lstStyle/>
        <a:p>
          <a:r>
            <a:rPr lang="es-MX" sz="1400" b="1" noProof="0" dirty="0" smtClean="0"/>
            <a:t>Discusión</a:t>
          </a:r>
          <a:endParaRPr lang="es-MX" sz="1400" b="1" noProof="0" dirty="0"/>
        </a:p>
      </dgm:t>
    </dgm:pt>
    <dgm:pt modelId="{9B62740F-BE7D-4D67-B028-7BA33F5E974B}" type="parTrans" cxnId="{FD2A1D6B-4458-4550-ADA9-4925CE0272B7}">
      <dgm:prSet/>
      <dgm:spPr/>
      <dgm:t>
        <a:bodyPr/>
        <a:lstStyle/>
        <a:p>
          <a:endParaRPr lang="en-GB"/>
        </a:p>
      </dgm:t>
    </dgm:pt>
    <dgm:pt modelId="{0D90DBA5-3A61-458C-80C9-798B91B77D23}" type="sibTrans" cxnId="{FD2A1D6B-4458-4550-ADA9-4925CE0272B7}">
      <dgm:prSet/>
      <dgm:spPr/>
      <dgm:t>
        <a:bodyPr/>
        <a:lstStyle/>
        <a:p>
          <a:endParaRPr lang="en-GB"/>
        </a:p>
      </dgm:t>
    </dgm:pt>
    <dgm:pt modelId="{3A44BB9A-135B-46E5-AA84-5DBC320DDCB9}">
      <dgm:prSet custT="1"/>
      <dgm:spPr/>
      <dgm:t>
        <a:bodyPr anchor="ctr"/>
        <a:lstStyle/>
        <a:p>
          <a:r>
            <a:rPr lang="es-MX" sz="1400" b="1" noProof="0" dirty="0" smtClean="0"/>
            <a:t>Reformas </a:t>
          </a:r>
          <a:r>
            <a:rPr lang="es-MX" sz="1400" b="1" noProof="0" dirty="0" smtClean="0"/>
            <a:t>nacionales </a:t>
          </a:r>
          <a:r>
            <a:rPr lang="es-MX" sz="1400" b="1" noProof="0" dirty="0" smtClean="0"/>
            <a:t>de México</a:t>
          </a:r>
          <a:endParaRPr lang="es-MX" sz="1400" b="1" noProof="0" dirty="0"/>
        </a:p>
      </dgm:t>
    </dgm:pt>
    <dgm:pt modelId="{315D2387-9EDB-4D7D-B2B1-48AD7793B8D7}" type="parTrans" cxnId="{E9805F9F-4D0C-4E85-8DF8-76B327FF66B0}">
      <dgm:prSet/>
      <dgm:spPr/>
      <dgm:t>
        <a:bodyPr/>
        <a:lstStyle/>
        <a:p>
          <a:endParaRPr lang="en-GB"/>
        </a:p>
      </dgm:t>
    </dgm:pt>
    <dgm:pt modelId="{76ED21A7-2E88-446F-8633-0714C66E10DD}" type="sibTrans" cxnId="{E9805F9F-4D0C-4E85-8DF8-76B327FF66B0}">
      <dgm:prSet/>
      <dgm:spPr/>
      <dgm:t>
        <a:bodyPr/>
        <a:lstStyle/>
        <a:p>
          <a:endParaRPr lang="en-GB"/>
        </a:p>
      </dgm:t>
    </dgm:pt>
    <dgm:pt modelId="{D8084BA0-7807-4CA3-93F8-E73B8B9B6346}" type="pres">
      <dgm:prSet presAssocID="{0A4DBE7D-4462-4417-9C2B-1DCCCFE9AAC1}" presName="Name0" presStyleCnt="0">
        <dgm:presLayoutVars>
          <dgm:dir/>
          <dgm:animLvl val="lvl"/>
          <dgm:resizeHandles val="exact"/>
        </dgm:presLayoutVars>
      </dgm:prSet>
      <dgm:spPr/>
    </dgm:pt>
    <dgm:pt modelId="{285C6F4C-4D25-4376-AF8F-A21268A01903}" type="pres">
      <dgm:prSet presAssocID="{0447EC37-02F0-427E-98A3-DAC11B707170}" presName="parTxOnly" presStyleLbl="node1" presStyleIdx="0" presStyleCnt="4" custScaleY="871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D1FAA99-8BE9-4633-BB57-BF76E67E0589}" type="pres">
      <dgm:prSet presAssocID="{5395A114-35E2-4ADD-9E59-5C41E51B6899}" presName="parTxOnlySpace" presStyleCnt="0"/>
      <dgm:spPr/>
    </dgm:pt>
    <dgm:pt modelId="{67DA4A32-8930-4AC9-B933-CA13EE1FD1DD}" type="pres">
      <dgm:prSet presAssocID="{3A44BB9A-135B-46E5-AA84-5DBC320DDCB9}" presName="parTxOnly" presStyleLbl="node1" presStyleIdx="1" presStyleCnt="4" custScaleY="871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4A8987D-18AF-4A89-8A8E-E100C9A6F431}" type="pres">
      <dgm:prSet presAssocID="{76ED21A7-2E88-446F-8633-0714C66E10DD}" presName="parTxOnlySpace" presStyleCnt="0"/>
      <dgm:spPr/>
    </dgm:pt>
    <dgm:pt modelId="{16C1FE1B-35F3-4437-9E86-529F652E60EE}" type="pres">
      <dgm:prSet presAssocID="{201FB521-047A-4428-80F3-FE468E883014}" presName="parTxOnly" presStyleLbl="node1" presStyleIdx="2" presStyleCnt="4" custScaleY="871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A7EE8E7-8754-44B5-A41E-EFC600D59E74}" type="pres">
      <dgm:prSet presAssocID="{C956CBFE-2D32-411E-9A5F-E56980E742C5}" presName="parTxOnlySpace" presStyleCnt="0"/>
      <dgm:spPr/>
    </dgm:pt>
    <dgm:pt modelId="{7CEF3DFB-1429-444D-BC8E-76A56E410155}" type="pres">
      <dgm:prSet presAssocID="{1B27B1FD-65E5-49B4-BB68-0558964DD360}" presName="parTxOnly" presStyleLbl="node1" presStyleIdx="3" presStyleCnt="4" custScaleY="871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F801549-E868-4EE9-A889-2A633BDAE0A5}" type="presOf" srcId="{0447EC37-02F0-427E-98A3-DAC11B707170}" destId="{285C6F4C-4D25-4376-AF8F-A21268A01903}" srcOrd="0" destOrd="0" presId="urn:microsoft.com/office/officeart/2005/8/layout/chevron1"/>
    <dgm:cxn modelId="{E9805F9F-4D0C-4E85-8DF8-76B327FF66B0}" srcId="{0A4DBE7D-4462-4417-9C2B-1DCCCFE9AAC1}" destId="{3A44BB9A-135B-46E5-AA84-5DBC320DDCB9}" srcOrd="1" destOrd="0" parTransId="{315D2387-9EDB-4D7D-B2B1-48AD7793B8D7}" sibTransId="{76ED21A7-2E88-446F-8633-0714C66E10DD}"/>
    <dgm:cxn modelId="{EF930700-0F1D-4C45-8283-4D46779F6165}" srcId="{0A4DBE7D-4462-4417-9C2B-1DCCCFE9AAC1}" destId="{201FB521-047A-4428-80F3-FE468E883014}" srcOrd="2" destOrd="0" parTransId="{4BAB6EAD-96D9-4608-BDD0-DF6BC95BA0A9}" sibTransId="{C956CBFE-2D32-411E-9A5F-E56980E742C5}"/>
    <dgm:cxn modelId="{FD2A1D6B-4458-4550-ADA9-4925CE0272B7}" srcId="{0A4DBE7D-4462-4417-9C2B-1DCCCFE9AAC1}" destId="{1B27B1FD-65E5-49B4-BB68-0558964DD360}" srcOrd="3" destOrd="0" parTransId="{9B62740F-BE7D-4D67-B028-7BA33F5E974B}" sibTransId="{0D90DBA5-3A61-458C-80C9-798B91B77D23}"/>
    <dgm:cxn modelId="{D30034C7-BDBE-4C13-8B9D-98C13C5AEC7E}" srcId="{0A4DBE7D-4462-4417-9C2B-1DCCCFE9AAC1}" destId="{0447EC37-02F0-427E-98A3-DAC11B707170}" srcOrd="0" destOrd="0" parTransId="{04E01030-BEA4-48BA-B6F1-66CEDD7F9323}" sibTransId="{5395A114-35E2-4ADD-9E59-5C41E51B6899}"/>
    <dgm:cxn modelId="{E0466C09-265E-4D69-B694-40EC1D3FE8B3}" type="presOf" srcId="{201FB521-047A-4428-80F3-FE468E883014}" destId="{16C1FE1B-35F3-4437-9E86-529F652E60EE}" srcOrd="0" destOrd="0" presId="urn:microsoft.com/office/officeart/2005/8/layout/chevron1"/>
    <dgm:cxn modelId="{9BC8DEDC-D1A8-482D-91A5-31C0D53DA343}" type="presOf" srcId="{3A44BB9A-135B-46E5-AA84-5DBC320DDCB9}" destId="{67DA4A32-8930-4AC9-B933-CA13EE1FD1DD}" srcOrd="0" destOrd="0" presId="urn:microsoft.com/office/officeart/2005/8/layout/chevron1"/>
    <dgm:cxn modelId="{6BADE971-4515-430A-8BE3-3D0388973301}" type="presOf" srcId="{0A4DBE7D-4462-4417-9C2B-1DCCCFE9AAC1}" destId="{D8084BA0-7807-4CA3-93F8-E73B8B9B6346}" srcOrd="0" destOrd="0" presId="urn:microsoft.com/office/officeart/2005/8/layout/chevron1"/>
    <dgm:cxn modelId="{E468DCC6-53AC-4391-BBD4-F4AFFC963480}" type="presOf" srcId="{1B27B1FD-65E5-49B4-BB68-0558964DD360}" destId="{7CEF3DFB-1429-444D-BC8E-76A56E410155}" srcOrd="0" destOrd="0" presId="urn:microsoft.com/office/officeart/2005/8/layout/chevron1"/>
    <dgm:cxn modelId="{1DAB77D2-3244-4480-B14F-110EA5CCB5BB}" type="presParOf" srcId="{D8084BA0-7807-4CA3-93F8-E73B8B9B6346}" destId="{285C6F4C-4D25-4376-AF8F-A21268A01903}" srcOrd="0" destOrd="0" presId="urn:microsoft.com/office/officeart/2005/8/layout/chevron1"/>
    <dgm:cxn modelId="{0999B65D-0F48-428E-95CD-B67AE3531FDD}" type="presParOf" srcId="{D8084BA0-7807-4CA3-93F8-E73B8B9B6346}" destId="{5D1FAA99-8BE9-4633-BB57-BF76E67E0589}" srcOrd="1" destOrd="0" presId="urn:microsoft.com/office/officeart/2005/8/layout/chevron1"/>
    <dgm:cxn modelId="{9C0CDA1C-6B08-47DB-8BEF-5C937F0E57EC}" type="presParOf" srcId="{D8084BA0-7807-4CA3-93F8-E73B8B9B6346}" destId="{67DA4A32-8930-4AC9-B933-CA13EE1FD1DD}" srcOrd="2" destOrd="0" presId="urn:microsoft.com/office/officeart/2005/8/layout/chevron1"/>
    <dgm:cxn modelId="{5CCAC080-A134-42FE-BFCD-CD1E090A9911}" type="presParOf" srcId="{D8084BA0-7807-4CA3-93F8-E73B8B9B6346}" destId="{B4A8987D-18AF-4A89-8A8E-E100C9A6F431}" srcOrd="3" destOrd="0" presId="urn:microsoft.com/office/officeart/2005/8/layout/chevron1"/>
    <dgm:cxn modelId="{3915D029-FD6A-4A69-B708-7BA4CEB52353}" type="presParOf" srcId="{D8084BA0-7807-4CA3-93F8-E73B8B9B6346}" destId="{16C1FE1B-35F3-4437-9E86-529F652E60EE}" srcOrd="4" destOrd="0" presId="urn:microsoft.com/office/officeart/2005/8/layout/chevron1"/>
    <dgm:cxn modelId="{C1EC2952-35F9-43C7-B249-C53034932177}" type="presParOf" srcId="{D8084BA0-7807-4CA3-93F8-E73B8B9B6346}" destId="{0A7EE8E7-8754-44B5-A41E-EFC600D59E74}" srcOrd="5" destOrd="0" presId="urn:microsoft.com/office/officeart/2005/8/layout/chevron1"/>
    <dgm:cxn modelId="{50C3C701-9435-44B8-8163-0C50D4741565}" type="presParOf" srcId="{D8084BA0-7807-4CA3-93F8-E73B8B9B6346}" destId="{7CEF3DFB-1429-444D-BC8E-76A56E410155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5C6F4C-4D25-4376-AF8F-A21268A01903}">
      <dsp:nvSpPr>
        <dsp:cNvPr id="0" name=""/>
        <dsp:cNvSpPr/>
      </dsp:nvSpPr>
      <dsp:spPr>
        <a:xfrm>
          <a:off x="4077" y="2088087"/>
          <a:ext cx="2373557" cy="8276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noProof="0" dirty="0" smtClean="0"/>
            <a:t>La OCDE, la </a:t>
          </a:r>
          <a:r>
            <a:rPr lang="es-MX" sz="1400" b="1" kern="1200" noProof="0" dirty="0" smtClean="0"/>
            <a:t>gobernanza </a:t>
          </a:r>
          <a:r>
            <a:rPr lang="es-MX" sz="1400" b="1" kern="1200" noProof="0" dirty="0" smtClean="0"/>
            <a:t>y las EFSs</a:t>
          </a:r>
          <a:endParaRPr lang="es-MX" sz="1400" b="1" kern="1200" noProof="0" dirty="0"/>
        </a:p>
      </dsp:txBody>
      <dsp:txXfrm>
        <a:off x="417897" y="2088087"/>
        <a:ext cx="1545917" cy="827640"/>
      </dsp:txXfrm>
    </dsp:sp>
    <dsp:sp modelId="{67DA4A32-8930-4AC9-B933-CA13EE1FD1DD}">
      <dsp:nvSpPr>
        <dsp:cNvPr id="0" name=""/>
        <dsp:cNvSpPr/>
      </dsp:nvSpPr>
      <dsp:spPr>
        <a:xfrm>
          <a:off x="2140279" y="2088087"/>
          <a:ext cx="2373557" cy="8276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noProof="0" dirty="0" smtClean="0"/>
            <a:t>Reformas </a:t>
          </a:r>
          <a:r>
            <a:rPr lang="es-MX" sz="1400" b="1" kern="1200" noProof="0" dirty="0" smtClean="0"/>
            <a:t>nacionales </a:t>
          </a:r>
          <a:r>
            <a:rPr lang="es-MX" sz="1400" b="1" kern="1200" noProof="0" dirty="0" smtClean="0"/>
            <a:t>de México</a:t>
          </a:r>
          <a:endParaRPr lang="es-MX" sz="1400" b="1" kern="1200" noProof="0" dirty="0"/>
        </a:p>
      </dsp:txBody>
      <dsp:txXfrm>
        <a:off x="2554099" y="2088087"/>
        <a:ext cx="1545917" cy="827640"/>
      </dsp:txXfrm>
    </dsp:sp>
    <dsp:sp modelId="{16C1FE1B-35F3-4437-9E86-529F652E60EE}">
      <dsp:nvSpPr>
        <dsp:cNvPr id="0" name=""/>
        <dsp:cNvSpPr/>
      </dsp:nvSpPr>
      <dsp:spPr>
        <a:xfrm>
          <a:off x="4276480" y="2088087"/>
          <a:ext cx="2373557" cy="8276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noProof="0" dirty="0" smtClean="0"/>
            <a:t>Resultados </a:t>
          </a:r>
          <a:r>
            <a:rPr lang="es-MX" sz="1400" b="1" kern="1200" noProof="0" dirty="0" smtClean="0"/>
            <a:t>preliminares </a:t>
          </a:r>
          <a:r>
            <a:rPr lang="es-MX" sz="1400" b="1" kern="1200" noProof="0" dirty="0" smtClean="0"/>
            <a:t>de la Revisión</a:t>
          </a:r>
          <a:endParaRPr lang="es-MX" sz="1400" b="1" kern="1200" noProof="0" dirty="0"/>
        </a:p>
      </dsp:txBody>
      <dsp:txXfrm>
        <a:off x="4690300" y="2088087"/>
        <a:ext cx="1545917" cy="827640"/>
      </dsp:txXfrm>
    </dsp:sp>
    <dsp:sp modelId="{7CEF3DFB-1429-444D-BC8E-76A56E410155}">
      <dsp:nvSpPr>
        <dsp:cNvPr id="0" name=""/>
        <dsp:cNvSpPr/>
      </dsp:nvSpPr>
      <dsp:spPr>
        <a:xfrm>
          <a:off x="6412682" y="2088087"/>
          <a:ext cx="2373557" cy="8276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noProof="0" dirty="0" smtClean="0"/>
            <a:t>Discusión</a:t>
          </a:r>
          <a:endParaRPr lang="es-MX" sz="1400" b="1" kern="1200" noProof="0" dirty="0"/>
        </a:p>
      </dsp:txBody>
      <dsp:txXfrm>
        <a:off x="6826502" y="2088087"/>
        <a:ext cx="1545917" cy="8276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A2E43-995E-E94A-AEEC-EC3DA2B9B5A0}" type="datetimeFigureOut">
              <a:rPr lang="en-US" smtClean="0"/>
              <a:t>20-Nov-2015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76A261-919E-5B4B-AC7D-E9E89BC030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804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s-ES" noProof="0" dirty="0" smtClean="0"/>
              <a:t>Es un placer estar con ustedes</a:t>
            </a:r>
            <a:r>
              <a:rPr lang="es-ES" baseline="0" noProof="0" dirty="0" smtClean="0"/>
              <a:t> esta tarde para presentar los resultados preliminares de la Revisión de Pares que la OCDE </a:t>
            </a:r>
            <a:r>
              <a:rPr lang="es-ES" baseline="0" noProof="0" dirty="0" smtClean="0"/>
              <a:t>está </a:t>
            </a:r>
            <a:r>
              <a:rPr lang="es-ES" baseline="0" noProof="0" dirty="0" smtClean="0"/>
              <a:t>llevando a cabo actualmente sobre el Sistema Nacional de Fiscalización de México.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baseline="0" noProof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s-ES" baseline="0" noProof="0" dirty="0" smtClean="0"/>
              <a:t>Como explicaré, este </a:t>
            </a:r>
            <a:r>
              <a:rPr lang="es-ES" baseline="0" noProof="0" dirty="0" smtClean="0"/>
              <a:t>estudio tiene </a:t>
            </a:r>
            <a:r>
              <a:rPr lang="es-ES" baseline="0" noProof="0" dirty="0" smtClean="0"/>
              <a:t>lugar en un momento muy oportuno para la Auditoria Superior de la Federación de México en lo que es, sin duda, un momento histórico para la institución.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baseline="0" noProof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s-ES" baseline="0" noProof="0" dirty="0" smtClean="0"/>
              <a:t>Nos parece un ejemplo de buena </a:t>
            </a:r>
            <a:r>
              <a:rPr lang="es-ES" baseline="0" noProof="0" dirty="0" smtClean="0"/>
              <a:t>práctica </a:t>
            </a:r>
            <a:r>
              <a:rPr lang="es-ES" baseline="0" noProof="0" dirty="0" smtClean="0"/>
              <a:t>en el desarrollo de políticas y </a:t>
            </a:r>
            <a:r>
              <a:rPr lang="es-ES" baseline="0" noProof="0" dirty="0" smtClean="0"/>
              <a:t>estrategias el </a:t>
            </a:r>
            <a:r>
              <a:rPr lang="es-ES" baseline="0" noProof="0" dirty="0" smtClean="0"/>
              <a:t>que la ASF elija tomar una perspectiva internacional, de comparación y de aspiración a las mejores </a:t>
            </a:r>
            <a:r>
              <a:rPr lang="es-ES" baseline="0" noProof="0" dirty="0" smtClean="0"/>
              <a:t>prácticas</a:t>
            </a:r>
            <a:r>
              <a:rPr lang="es-ES" baseline="0" noProof="0" dirty="0" smtClean="0"/>
              <a:t>, como insumo a este proceso.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baseline="0" noProof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baseline="0" noProof="0" dirty="0" smtClean="0"/>
              <a:t>Quiero agradecer al Auditor General </a:t>
            </a:r>
            <a:r>
              <a:rPr lang="es-ES" baseline="0" noProof="0" dirty="0" smtClean="0"/>
              <a:t>por su invaluable apoyo </a:t>
            </a:r>
            <a:r>
              <a:rPr lang="es-ES" baseline="0" noProof="0" dirty="0" smtClean="0"/>
              <a:t>a lo largo de esta Revisión, que sigue en marcha y que se publicará en primavera del año que viene. Es la Revisión </a:t>
            </a:r>
            <a:r>
              <a:rPr lang="es-ES" baseline="0" noProof="0" dirty="0" smtClean="0"/>
              <a:t>más </a:t>
            </a:r>
            <a:r>
              <a:rPr lang="es-ES" baseline="0" noProof="0" dirty="0" smtClean="0"/>
              <a:t>amplia que se ha llevado a cabo hasta hoy de una EFS.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 baseline="0" noProof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baseline="0" noProof="0" dirty="0" smtClean="0"/>
              <a:t>También </a:t>
            </a:r>
            <a:r>
              <a:rPr lang="es-ES" baseline="0" noProof="0" dirty="0" smtClean="0"/>
              <a:t>agradezco a </a:t>
            </a:r>
            <a:r>
              <a:rPr lang="es-ES" baseline="0" noProof="0" dirty="0" smtClean="0"/>
              <a:t>los países que han participado con sus propias experiencias—la </a:t>
            </a:r>
            <a:r>
              <a:rPr lang="es-ES" baseline="0" dirty="0" smtClean="0"/>
              <a:t>Oficina de Rendición de Cuentas Gubernamental de Estados Unidos (</a:t>
            </a:r>
            <a:r>
              <a:rPr lang="es-ES" i="1" baseline="0" dirty="0" err="1" smtClean="0"/>
              <a:t>Government</a:t>
            </a:r>
            <a:r>
              <a:rPr lang="es-ES" i="1" baseline="0" dirty="0" smtClean="0"/>
              <a:t> </a:t>
            </a:r>
            <a:r>
              <a:rPr lang="es-ES" i="1" baseline="0" dirty="0" err="1" smtClean="0"/>
              <a:t>Accountability</a:t>
            </a:r>
            <a:r>
              <a:rPr lang="es-ES" i="1" baseline="0" dirty="0" smtClean="0"/>
              <a:t> Office</a:t>
            </a:r>
            <a:r>
              <a:rPr lang="es-ES" baseline="0" dirty="0" smtClean="0"/>
              <a:t>), del Tribunal de Cuentas de los Países Bajos (</a:t>
            </a:r>
            <a:r>
              <a:rPr lang="es-ES" i="1" baseline="0" dirty="0" err="1" smtClean="0"/>
              <a:t>Algemene</a:t>
            </a:r>
            <a:r>
              <a:rPr lang="es-ES" i="1" baseline="0" dirty="0" smtClean="0"/>
              <a:t> </a:t>
            </a:r>
            <a:r>
              <a:rPr lang="es-ES" i="1" baseline="0" dirty="0" err="1" smtClean="0"/>
              <a:t>Rekenkamer</a:t>
            </a:r>
            <a:r>
              <a:rPr lang="es-ES" baseline="0" dirty="0" smtClean="0"/>
              <a:t>), </a:t>
            </a:r>
            <a:r>
              <a:rPr lang="es-ES" baseline="0" dirty="0" smtClean="0"/>
              <a:t>del </a:t>
            </a:r>
            <a:r>
              <a:rPr lang="es-ES" baseline="0" dirty="0" smtClean="0"/>
              <a:t>Tribunal de Cuentas del Estado de Renania-Palatinado en Alemania (</a:t>
            </a:r>
            <a:r>
              <a:rPr lang="es-ES" i="1" baseline="0" dirty="0" err="1" smtClean="0"/>
              <a:t>Rechnungshof</a:t>
            </a:r>
            <a:r>
              <a:rPr lang="es-ES" i="1" baseline="0" dirty="0" smtClean="0"/>
              <a:t> </a:t>
            </a:r>
            <a:r>
              <a:rPr lang="es-ES" i="1" baseline="0" dirty="0" err="1" smtClean="0"/>
              <a:t>Rheinland-Pfalz</a:t>
            </a:r>
            <a:r>
              <a:rPr lang="es-ES" baseline="0" dirty="0" smtClean="0"/>
              <a:t>) </a:t>
            </a:r>
            <a:r>
              <a:rPr lang="es-ES" baseline="0" dirty="0" smtClean="0"/>
              <a:t>y del Tribunal de Cuentas de Brazil (</a:t>
            </a:r>
            <a:r>
              <a:rPr lang="pt-BR" i="1" baseline="0" dirty="0" smtClean="0"/>
              <a:t>Tribunal de Contas da União</a:t>
            </a:r>
            <a:r>
              <a:rPr lang="pt-BR" baseline="0" dirty="0" smtClean="0"/>
              <a:t>)</a:t>
            </a:r>
            <a:r>
              <a:rPr lang="es-ES" baseline="0" dirty="0" smtClean="0"/>
              <a:t>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baseline="0" noProof="0" dirty="0" smtClean="0"/>
              <a:t>Nuestro objetivo es que este ejercicio sirva para impulsar la renovación del mandato del Sistema Nacional de Fiscalización.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baseline="0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6A261-919E-5B4B-AC7D-E9E89BC0306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895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noProof="0" dirty="0" smtClean="0"/>
              <a:t>Empezaré</a:t>
            </a:r>
            <a:r>
              <a:rPr lang="es-ES" baseline="0" noProof="0" dirty="0" smtClean="0"/>
              <a:t> con </a:t>
            </a:r>
            <a:r>
              <a:rPr lang="es-ES" baseline="0" noProof="0" dirty="0" smtClean="0"/>
              <a:t>un </a:t>
            </a:r>
            <a:r>
              <a:rPr lang="es-ES" baseline="0" noProof="0" dirty="0" smtClean="0"/>
              <a:t>breve resumen </a:t>
            </a:r>
            <a:r>
              <a:rPr lang="es-ES" baseline="0" noProof="0" dirty="0" smtClean="0"/>
              <a:t>del tipo </a:t>
            </a:r>
            <a:r>
              <a:rPr lang="es-ES" baseline="0" noProof="0" dirty="0" smtClean="0"/>
              <a:t>de trabajos que llevamos a cabo con EFS, y, antes de presentar algunos resultados preliminares, </a:t>
            </a:r>
            <a:r>
              <a:rPr lang="es-ES" baseline="0" noProof="0" dirty="0" smtClean="0"/>
              <a:t>veo </a:t>
            </a:r>
            <a:r>
              <a:rPr lang="es-ES" baseline="0" noProof="0" dirty="0" smtClean="0"/>
              <a:t>necesario ponerlos </a:t>
            </a:r>
            <a:r>
              <a:rPr lang="es-ES" baseline="0" noProof="0" dirty="0" smtClean="0"/>
              <a:t>en </a:t>
            </a:r>
            <a:r>
              <a:rPr lang="es-ES" baseline="0" noProof="0" dirty="0" smtClean="0"/>
              <a:t>contexto de los grandes cambios </a:t>
            </a:r>
            <a:r>
              <a:rPr lang="es-ES" baseline="0" noProof="0" dirty="0" smtClean="0"/>
              <a:t>y reformas </a:t>
            </a:r>
            <a:r>
              <a:rPr lang="es-ES" baseline="0" noProof="0" dirty="0" smtClean="0"/>
              <a:t>que están sucediendo en el momento en </a:t>
            </a:r>
            <a:r>
              <a:rPr lang="es-ES" baseline="0" noProof="0" dirty="0" smtClean="0"/>
              <a:t>México </a:t>
            </a:r>
            <a:r>
              <a:rPr lang="es-ES" baseline="0" noProof="0" dirty="0" smtClean="0"/>
              <a:t>y que tienen importantes implicaciones para el Sistema de Fiscalización y la ASF.</a:t>
            </a:r>
            <a:endParaRPr lang="es-E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6A261-919E-5B4B-AC7D-E9E89BC0306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059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</a:pPr>
            <a:r>
              <a:rPr lang="es-ES" sz="1100" kern="1200" baseline="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La crisis reveló déficits de gobernanza pública que ahora tenemos que enfrentar y superar.</a:t>
            </a:r>
          </a:p>
          <a:p>
            <a:pPr marL="171450" indent="-171450"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</a:pPr>
            <a:endParaRPr lang="en-US" sz="1100" kern="1200" baseline="0" dirty="0" smtClean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</a:pPr>
            <a:r>
              <a:rPr lang="es-ES" sz="1100" kern="1200" baseline="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Sobre todo quedó claro que para fomentar un crecimiento </a:t>
            </a:r>
            <a:r>
              <a:rPr lang="es-ES" sz="1100" kern="1200" baseline="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más </a:t>
            </a:r>
            <a:r>
              <a:rPr lang="es-ES" sz="1100" kern="1200" baseline="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equitativo y restaurar la confianza en las instituciones, los gobiernos deben adoptar y fortalecer sus capacidades de:</a:t>
            </a:r>
            <a:endParaRPr lang="en-US" sz="1100" kern="1200" baseline="0" dirty="0" smtClean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  <a:p>
            <a:pPr marL="0" indent="0">
              <a:buClr>
                <a:schemeClr val="accent1"/>
              </a:buClr>
              <a:buSzPct val="90000"/>
              <a:buFont typeface="Arial" panose="020B0604020202020204" pitchFamily="34" charset="0"/>
              <a:buNone/>
            </a:pPr>
            <a:endParaRPr lang="en-US" sz="1100" kern="1200" baseline="0" dirty="0" smtClean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  <a:p>
            <a:pPr marL="1714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ü"/>
              <a:tabLst/>
              <a:defRPr/>
            </a:pPr>
            <a:r>
              <a:rPr lang="es-ES" sz="1100" kern="1200" baseline="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Agilidad estratégica (ser capaz de prever </a:t>
            </a:r>
            <a:r>
              <a:rPr lang="es-ES" sz="1100" kern="1200" baseline="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y </a:t>
            </a:r>
            <a:r>
              <a:rPr lang="es-ES" sz="1100" kern="1200" baseline="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responder de manera efectiva y rápida a los desafíos económicos y sociales) </a:t>
            </a:r>
            <a:r>
              <a:rPr lang="es-ES" sz="1100" kern="1200" baseline="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y </a:t>
            </a:r>
            <a:r>
              <a:rPr lang="es-ES" sz="1100" kern="1200" baseline="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mejor gestión del riesgo (la capacidad de los gobiernos de minimizar la incertidumbre en el ambiente económico, social y político de sus </a:t>
            </a:r>
            <a:r>
              <a:rPr lang="es-ES" sz="1100" kern="1200" baseline="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ciudadanos </a:t>
            </a:r>
            <a:r>
              <a:rPr lang="es-ES" sz="1100" kern="1200" baseline="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y actuar de una manera consistente y predecible).</a:t>
            </a:r>
            <a:endParaRPr lang="en-GB" sz="1100" b="0" kern="1200" dirty="0" smtClean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  <a:p>
            <a:pPr marL="1714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ü"/>
              <a:tabLst/>
              <a:defRPr/>
            </a:pPr>
            <a:r>
              <a:rPr lang="es-ES" sz="1100" kern="12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Integridad </a:t>
            </a:r>
            <a:r>
              <a:rPr lang="es-ES" sz="1100" kern="12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(reafirmar</a:t>
            </a:r>
            <a:r>
              <a:rPr lang="es-ES" sz="1100" kern="1200" baseline="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100" kern="12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los valores públicos y defender </a:t>
            </a:r>
            <a:r>
              <a:rPr lang="es-ES" sz="1100" kern="12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los intereses públicos) </a:t>
            </a:r>
            <a:r>
              <a:rPr lang="es-ES" sz="1100" kern="12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y que</a:t>
            </a:r>
            <a:r>
              <a:rPr lang="es-ES" sz="1100" kern="1200" baseline="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las políticas </a:t>
            </a:r>
            <a:r>
              <a:rPr lang="es-ES" sz="1100" kern="1200" baseline="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públicas </a:t>
            </a:r>
            <a:r>
              <a:rPr lang="es-ES" sz="1100" kern="1200" baseline="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no sean “</a:t>
            </a:r>
            <a:r>
              <a:rPr lang="es-ES" sz="1100" kern="1200" baseline="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capturadas</a:t>
            </a:r>
            <a:r>
              <a:rPr lang="es-ES" sz="1100" kern="1200" baseline="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” </a:t>
            </a:r>
            <a:r>
              <a:rPr lang="es-ES" sz="1100" kern="1200" baseline="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por </a:t>
            </a:r>
            <a:r>
              <a:rPr lang="es-ES" sz="1100" kern="1200" baseline="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intereses </a:t>
            </a:r>
            <a:r>
              <a:rPr lang="es-ES" sz="1100" kern="1200" baseline="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especiales.</a:t>
            </a:r>
            <a:endParaRPr lang="es-ES" sz="1100" kern="1200" dirty="0" smtClean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  <a:p>
            <a:pPr marL="1714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ü"/>
              <a:tabLst/>
              <a:defRPr/>
            </a:pPr>
            <a:r>
              <a:rPr lang="es-ES" sz="1100" kern="1200" baseline="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Enfoque integral de gobierno (a través de silos y </a:t>
            </a:r>
            <a:r>
              <a:rPr lang="es-ES" sz="1100" kern="1200" baseline="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órdenes </a:t>
            </a:r>
            <a:r>
              <a:rPr lang="es-ES" sz="1100" kern="1200" baseline="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de gobierno), enfoques </a:t>
            </a:r>
            <a:r>
              <a:rPr lang="es-ES" sz="1100" kern="1200" baseline="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sectoriales.</a:t>
            </a:r>
            <a:endParaRPr lang="es-ES" sz="1100" kern="1200" baseline="0" dirty="0" smtClean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  <a:p>
            <a:pPr marL="1714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ü"/>
              <a:tabLst/>
              <a:defRPr/>
            </a:pPr>
            <a:r>
              <a:rPr lang="es-ES" sz="1100" kern="1200" baseline="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Enfoque ciudadano- en los servicios públicos, en </a:t>
            </a:r>
            <a:r>
              <a:rPr lang="es-ES" sz="1100" kern="1200" baseline="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el involucramiento </a:t>
            </a:r>
            <a:r>
              <a:rPr lang="es-ES" sz="1100" kern="1200" baseline="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y </a:t>
            </a:r>
            <a:r>
              <a:rPr lang="es-ES" sz="1100" kern="1200" baseline="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en mayor </a:t>
            </a:r>
            <a:r>
              <a:rPr lang="es-ES" sz="1100" kern="1200" baseline="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participación de ciudadanos en las políticas </a:t>
            </a:r>
            <a:r>
              <a:rPr lang="es-ES" sz="1100" kern="1200" baseline="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públicas.</a:t>
            </a:r>
            <a:endParaRPr lang="es-ES" sz="1100" kern="1200" baseline="0" dirty="0" smtClean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endParaRPr lang="en-GB" sz="1100" kern="1200" baseline="0" dirty="0" smtClean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  <a:p>
            <a:pPr marL="1714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lang="es-ES" sz="1100" kern="1200" baseline="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Las </a:t>
            </a:r>
            <a:r>
              <a:rPr lang="es-ES" sz="1100" kern="1200" baseline="0" dirty="0" err="1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EFSs</a:t>
            </a:r>
            <a:r>
              <a:rPr lang="es-ES" sz="1100" kern="1200" baseline="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también tienen que responder a este nuevo contexto. Deberían aprovechar </a:t>
            </a:r>
            <a:r>
              <a:rPr lang="es-ES" sz="1100" kern="1200" baseline="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su objetividad/independencia </a:t>
            </a:r>
            <a:r>
              <a:rPr lang="es-ES" sz="1100" kern="1200" baseline="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y única </a:t>
            </a:r>
            <a:r>
              <a:rPr lang="es-ES" sz="1100" kern="1200" baseline="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perspectiva ("vista </a:t>
            </a:r>
            <a:r>
              <a:rPr lang="es-ES" sz="1100" kern="1200" baseline="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aérea/de </a:t>
            </a:r>
            <a:r>
              <a:rPr lang="es-ES" sz="1100" kern="1200" baseline="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pájaro“) </a:t>
            </a:r>
            <a:r>
              <a:rPr lang="es-ES" sz="1100" kern="1200" baseline="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para ayudar a los gobiernos a superar estos nuevos desafíos. Esto implica:</a:t>
            </a:r>
            <a:endParaRPr lang="en-GB" sz="1100" kern="1200" baseline="0" dirty="0" smtClean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endParaRPr lang="en-GB" sz="1100" kern="1200" baseline="0" dirty="0" smtClean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  <a:p>
            <a:pPr marL="1714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ü"/>
              <a:tabLst/>
              <a:defRPr/>
            </a:pPr>
            <a:r>
              <a:rPr lang="es-ES" sz="1100" kern="1200" baseline="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Nuevas áreas y metodologías de auditoría podrían ser consideradas (auditorías de desempeño sobre el centro de gobierno, sobre transparencia/políticas de gobierno abierto, sobre participación de los ciudadanos y los impactos distributivos de las políticas, sobre el desempeño de </a:t>
            </a:r>
            <a:r>
              <a:rPr lang="es-ES" sz="1100" kern="1200" baseline="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políticas </a:t>
            </a:r>
            <a:r>
              <a:rPr lang="es-ES" sz="1100" kern="1200" baseline="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integrales de gobierno, etc.). Esto requiere </a:t>
            </a:r>
            <a:r>
              <a:rPr lang="es-ES" sz="1100" kern="1200" baseline="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una </a:t>
            </a:r>
            <a:r>
              <a:rPr lang="es-ES" sz="1100" kern="1200" baseline="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programación de auditoría que sea más consciente de lo que importa para el crecimiento </a:t>
            </a:r>
            <a:r>
              <a:rPr lang="es-ES" sz="1100" kern="1200" baseline="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incluyente.</a:t>
            </a:r>
            <a:endParaRPr lang="en-GB" sz="1100" kern="1200" baseline="0" dirty="0" smtClean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  <a:p>
            <a:pPr marL="1714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ü"/>
              <a:tabLst/>
              <a:defRPr/>
            </a:pPr>
            <a:r>
              <a:rPr lang="es-ES" sz="1100" kern="1200" baseline="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Atención debería centrarse no sólo en la auditoría por </a:t>
            </a:r>
            <a:r>
              <a:rPr lang="es-ES" sz="1100" kern="1200" baseline="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sí misma </a:t>
            </a:r>
            <a:r>
              <a:rPr lang="es-ES" sz="1100" kern="1200" baseline="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(la función de supervisión) sino también en el valor añadido de la auditoría (funciones de percepción y previsión) con recomendaciones más útiles y orientación, el intercambio de buenas prácticas, etc.</a:t>
            </a:r>
            <a:endParaRPr lang="en-GB" sz="1100" kern="1200" baseline="0" dirty="0" smtClean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  <a:p>
            <a:pPr marL="1714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ü"/>
              <a:tabLst/>
              <a:defRPr/>
            </a:pPr>
            <a:r>
              <a:rPr lang="es-ES" sz="1100" kern="1200" baseline="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Respetando los principios de independencia y autonomía, una mayor coordinación entre las instituciones de auditoría a través de los </a:t>
            </a:r>
            <a:r>
              <a:rPr lang="es-ES" sz="1100" kern="1200" baseline="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órdenes </a:t>
            </a:r>
            <a:r>
              <a:rPr lang="es-ES" sz="1100" kern="1200" baseline="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de </a:t>
            </a:r>
            <a:r>
              <a:rPr lang="es-ES" sz="1100" kern="1200" baseline="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gobierno </a:t>
            </a:r>
            <a:r>
              <a:rPr lang="es-ES" sz="1100" kern="1200" baseline="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podría rendir resultados positivos.</a:t>
            </a:r>
            <a:endParaRPr lang="en-GB" sz="1100" kern="1200" baseline="0" dirty="0" smtClean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  <a:p>
            <a:endParaRPr lang="en-GB" sz="11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6A261-919E-5B4B-AC7D-E9E89BC0306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200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GB" baseline="0" dirty="0" smtClean="0"/>
              <a:t>En </a:t>
            </a:r>
            <a:r>
              <a:rPr lang="en-GB" baseline="0" dirty="0" err="1" smtClean="0"/>
              <a:t>este</a:t>
            </a:r>
            <a:r>
              <a:rPr lang="es-ES" dirty="0" smtClean="0"/>
              <a:t> </a:t>
            </a:r>
            <a:r>
              <a:rPr lang="es-ES" dirty="0" smtClean="0"/>
              <a:t>contexto de cambios, la OCDE está apoyando las Entidades Fiscalizadoras Superiores </a:t>
            </a:r>
            <a:r>
              <a:rPr lang="es-ES" baseline="0" dirty="0" smtClean="0"/>
              <a:t>(EF</a:t>
            </a:r>
            <a:r>
              <a:rPr lang="es-ES" dirty="0" smtClean="0"/>
              <a:t>Ss) </a:t>
            </a:r>
            <a:r>
              <a:rPr lang="es-ES" dirty="0" smtClean="0"/>
              <a:t>a </a:t>
            </a:r>
            <a:r>
              <a:rPr lang="es-ES" i="0" dirty="0" smtClean="0"/>
              <a:t>cumplir con las expectativas </a:t>
            </a:r>
            <a:r>
              <a:rPr lang="es-ES" dirty="0" smtClean="0"/>
              <a:t>del siglo 21.</a:t>
            </a:r>
            <a:endParaRPr lang="en-GB" dirty="0" smtClean="0"/>
          </a:p>
          <a:p>
            <a:pPr marL="0" indent="0">
              <a:buClr>
                <a:schemeClr val="accent1"/>
              </a:buClr>
              <a:buFont typeface="Arial" panose="020B0604020202020204" pitchFamily="34" charset="0"/>
              <a:buNone/>
            </a:pPr>
            <a:endParaRPr lang="en-GB" dirty="0" smtClean="0"/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dirty="0" smtClean="0"/>
              <a:t>Hacemos esto de varias maneras. A menudo trabajamos bilateralmente con los países. En este momento la OCDE está llevando a cabo una revisión (</a:t>
            </a:r>
            <a:r>
              <a:rPr lang="es-ES" i="1" dirty="0" smtClean="0"/>
              <a:t>peer</a:t>
            </a:r>
            <a:r>
              <a:rPr lang="es-ES" i="1" baseline="0" dirty="0" smtClean="0"/>
              <a:t> review</a:t>
            </a:r>
            <a:r>
              <a:rPr lang="es-ES" i="0" baseline="0" dirty="0" smtClean="0"/>
              <a:t>) </a:t>
            </a:r>
            <a:r>
              <a:rPr lang="es-ES" i="0" dirty="0" smtClean="0"/>
              <a:t>del</a:t>
            </a:r>
            <a:r>
              <a:rPr lang="es-ES" dirty="0" smtClean="0"/>
              <a:t> Sistema Nacional de Fiscalización de México que será finalizado en la primavera del próximo año.</a:t>
            </a:r>
            <a:r>
              <a:rPr lang="en-GB" baseline="0" dirty="0" smtClean="0"/>
              <a:t>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GB" baseline="0" dirty="0" smtClean="0"/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baseline="0" dirty="0" smtClean="0"/>
              <a:t>Las Revisiones (</a:t>
            </a:r>
            <a:r>
              <a:rPr lang="es-ES" i="1" baseline="0" dirty="0" smtClean="0"/>
              <a:t>Peer Reviews</a:t>
            </a:r>
            <a:r>
              <a:rPr lang="es-ES" i="0" baseline="0" dirty="0" smtClean="0"/>
              <a:t>) </a:t>
            </a:r>
            <a:r>
              <a:rPr lang="es-ES" baseline="0" dirty="0" smtClean="0"/>
              <a:t>de la OCDE son el instrumento principal de la organización para evaluar </a:t>
            </a:r>
            <a:r>
              <a:rPr lang="es-ES" baseline="0" dirty="0" smtClean="0"/>
              <a:t>en relación </a:t>
            </a:r>
            <a:r>
              <a:rPr lang="es-ES" baseline="0" dirty="0" smtClean="0"/>
              <a:t>con las buenas prácticas internacionales y para compartir las experiencias de reforma entre los países miembros y asociados. Como mencioné anteriormente, nuestra Revisión de México se ha beneficiado de las contribuciones y la experiencia de la Oficina de Rendición de Cuentas Gubernamental de Estados Unidos (</a:t>
            </a:r>
            <a:r>
              <a:rPr lang="es-ES" i="1" baseline="0" dirty="0" smtClean="0"/>
              <a:t>Government Accountability Office</a:t>
            </a:r>
            <a:r>
              <a:rPr lang="es-ES" baseline="0" dirty="0" smtClean="0"/>
              <a:t>), del Tribunal de Cuentas de los Países Bajos (</a:t>
            </a:r>
            <a:r>
              <a:rPr lang="es-ES" i="1" baseline="0" dirty="0" smtClean="0"/>
              <a:t>Algemene Rekenkamer</a:t>
            </a:r>
            <a:r>
              <a:rPr lang="es-ES" baseline="0" dirty="0" smtClean="0"/>
              <a:t>), del Tribunal de Cuentas del Estado de Renania-Palatinado en Alemania (</a:t>
            </a:r>
            <a:r>
              <a:rPr lang="es-ES" i="1" baseline="0" dirty="0" smtClean="0"/>
              <a:t>Rechnungshof </a:t>
            </a:r>
            <a:r>
              <a:rPr lang="es-ES" i="1" baseline="0" dirty="0" err="1" smtClean="0"/>
              <a:t>Rheinland-Pfalz</a:t>
            </a:r>
            <a:r>
              <a:rPr lang="es-ES" baseline="0" dirty="0" smtClean="0"/>
              <a:t>) </a:t>
            </a:r>
            <a:r>
              <a:rPr lang="es-ES" baseline="0" dirty="0" smtClean="0"/>
              <a:t>y del Tribunal de Cuentas de Brazil (</a:t>
            </a:r>
            <a:r>
              <a:rPr lang="pt-BR" i="1" baseline="0" dirty="0" smtClean="0"/>
              <a:t>Tribunal de Contas da União</a:t>
            </a:r>
            <a:r>
              <a:rPr lang="pt-BR" baseline="0" dirty="0" smtClean="0"/>
              <a:t>)</a:t>
            </a:r>
            <a:r>
              <a:rPr lang="es-ES" baseline="0" dirty="0" smtClean="0"/>
              <a:t>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s-ES" baseline="0" dirty="0" smtClean="0"/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baseline="0" dirty="0" smtClean="0"/>
              <a:t>Además, es importante señalar que la OCDE trabaja temáticamente en cuestiones </a:t>
            </a:r>
            <a:r>
              <a:rPr lang="es-ES" baseline="0" dirty="0" smtClean="0"/>
              <a:t>específicas </a:t>
            </a:r>
            <a:r>
              <a:rPr lang="es-ES" baseline="0" dirty="0" smtClean="0"/>
              <a:t>(el rol de las EFS para el buen gobierno, </a:t>
            </a:r>
            <a:r>
              <a:rPr lang="es-ES" baseline="0" dirty="0" smtClean="0"/>
              <a:t>cómo </a:t>
            </a:r>
            <a:r>
              <a:rPr lang="es-ES" baseline="0" dirty="0" smtClean="0"/>
              <a:t>apoyan a la evaluación de políticas </a:t>
            </a:r>
            <a:r>
              <a:rPr lang="es-ES" baseline="0" dirty="0" smtClean="0"/>
              <a:t>públicas </a:t>
            </a:r>
            <a:r>
              <a:rPr lang="es-ES" baseline="0" dirty="0" smtClean="0"/>
              <a:t>mediante </a:t>
            </a:r>
            <a:r>
              <a:rPr lang="es-ES" baseline="0" dirty="0" smtClean="0"/>
              <a:t>auditorías </a:t>
            </a:r>
            <a:r>
              <a:rPr lang="es-ES" baseline="0" dirty="0" smtClean="0"/>
              <a:t>de desempeño, apoyo al monitoreo de objetivos nacionales y- ahora- los objetivos de desarrollo sostenible que todos los países van a </a:t>
            </a:r>
            <a:r>
              <a:rPr lang="es-ES" baseline="0" dirty="0" smtClean="0"/>
              <a:t>tener </a:t>
            </a:r>
            <a:r>
              <a:rPr lang="es-ES" baseline="0" dirty="0" smtClean="0"/>
              <a:t>que tomar en cuenta, a la sostenibilidad fiscal, 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s-ES" baseline="0" dirty="0" smtClean="0"/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baseline="0" dirty="0" smtClean="0"/>
              <a:t>Finalmente, la OCDE ha desarrollo instrumentos internacionales y herramientas en una variedad de temas (</a:t>
            </a:r>
            <a:r>
              <a:rPr lang="es-ES" baseline="0" dirty="0" smtClean="0"/>
              <a:t>presupuesto</a:t>
            </a:r>
            <a:r>
              <a:rPr lang="es-ES" baseline="0" dirty="0" smtClean="0"/>
              <a:t>, regulación, infraestructura, datos abiertos, equidad de </a:t>
            </a:r>
            <a:r>
              <a:rPr lang="es-ES" baseline="0" dirty="0" smtClean="0"/>
              <a:t>género, contrataciones públicas), </a:t>
            </a:r>
            <a:r>
              <a:rPr lang="es-ES" baseline="0" dirty="0" smtClean="0"/>
              <a:t>tanto como datos y experiencias internacionales, que están a la disposición de las EFS para </a:t>
            </a:r>
            <a:r>
              <a:rPr lang="es-ES" baseline="0" dirty="0" smtClean="0"/>
              <a:t>sus labores.</a:t>
            </a:r>
            <a:endParaRPr lang="en-GB" baseline="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6A261-919E-5B4B-AC7D-E9E89BC0306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712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 smtClean="0"/>
              <a:t>La revisión en curso del Sistema Nacional de Fiscalización</a:t>
            </a:r>
            <a:r>
              <a:rPr lang="es-ES" baseline="0" dirty="0" smtClean="0"/>
              <a:t> </a:t>
            </a:r>
            <a:r>
              <a:rPr lang="es-ES" dirty="0" smtClean="0"/>
              <a:t>de México no es la primera revisión de una EFS que se llevó a cabo, pero es la más amplia en su alcance y no mira sólo al nivel federal (la</a:t>
            </a:r>
            <a:r>
              <a:rPr lang="es-ES" baseline="0" dirty="0" smtClean="0"/>
              <a:t> </a:t>
            </a:r>
            <a:r>
              <a:rPr lang="es-ES" dirty="0" smtClean="0"/>
              <a:t>ASF), sino también a todo el Sistema de Fiscalización Nacional, que incluye funciones de auditoría </a:t>
            </a:r>
            <a:r>
              <a:rPr lang="es-ES" dirty="0" smtClean="0"/>
              <a:t>interna</a:t>
            </a:r>
            <a:r>
              <a:rPr lang="es-ES" baseline="0" dirty="0" smtClean="0"/>
              <a:t> </a:t>
            </a:r>
            <a:r>
              <a:rPr lang="es-ES" baseline="0" dirty="0" smtClean="0"/>
              <a:t>y </a:t>
            </a:r>
            <a:r>
              <a:rPr lang="es-ES" dirty="0" smtClean="0"/>
              <a:t>externa </a:t>
            </a:r>
            <a:r>
              <a:rPr lang="es-ES" dirty="0" smtClean="0"/>
              <a:t>a través de </a:t>
            </a:r>
            <a:r>
              <a:rPr lang="es-ES" dirty="0" smtClean="0"/>
              <a:t>los</a:t>
            </a:r>
            <a:r>
              <a:rPr lang="es-ES" baseline="0" dirty="0" smtClean="0"/>
              <a:t> diferentes órdenes</a:t>
            </a:r>
            <a:r>
              <a:rPr lang="es-ES" dirty="0" smtClean="0"/>
              <a:t> </a:t>
            </a:r>
            <a:r>
              <a:rPr lang="es-ES" dirty="0" smtClean="0"/>
              <a:t>de gobierno</a:t>
            </a:r>
            <a:r>
              <a:rPr lang="es-ES" baseline="0" dirty="0" smtClean="0"/>
              <a:t>: federal, </a:t>
            </a:r>
            <a:r>
              <a:rPr lang="es-ES" baseline="0" dirty="0" smtClean="0"/>
              <a:t>estatal y </a:t>
            </a:r>
            <a:r>
              <a:rPr lang="es-ES" baseline="0" dirty="0" smtClean="0"/>
              <a:t>municipal.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baseline="0" dirty="0" smtClean="0"/>
              <a:t>El Sistema </a:t>
            </a:r>
            <a:r>
              <a:rPr lang="es-ES" baseline="0" dirty="0" smtClean="0"/>
              <a:t>está </a:t>
            </a:r>
            <a:r>
              <a:rPr lang="es-ES" baseline="0" dirty="0" smtClean="0"/>
              <a:t>compuesto </a:t>
            </a:r>
            <a:r>
              <a:rPr lang="es-ES" baseline="0" dirty="0" smtClean="0"/>
              <a:t>por:</a:t>
            </a:r>
            <a:endParaRPr lang="es-E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baseline="0" dirty="0" smtClean="0"/>
              <a:t>La ASF (</a:t>
            </a:r>
            <a:r>
              <a:rPr lang="en-US" baseline="0" dirty="0" err="1" smtClean="0"/>
              <a:t>Auditoría</a:t>
            </a:r>
            <a:r>
              <a:rPr lang="en-US" baseline="0" dirty="0" smtClean="0"/>
              <a:t> </a:t>
            </a:r>
            <a:r>
              <a:rPr lang="en-US" baseline="0" dirty="0" smtClean="0"/>
              <a:t>Superior de la </a:t>
            </a:r>
            <a:r>
              <a:rPr lang="en-US" baseline="0" dirty="0" err="1" smtClean="0"/>
              <a:t>Federación</a:t>
            </a:r>
            <a:r>
              <a:rPr lang="en-US" baseline="0" dirty="0" smtClean="0"/>
              <a:t>).</a:t>
            </a:r>
            <a:endParaRPr lang="en-US" baseline="0" dirty="0" smtClean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baseline="0" dirty="0" smtClean="0"/>
              <a:t>La SFP (</a:t>
            </a:r>
            <a:r>
              <a:rPr lang="en-US" baseline="0" dirty="0" err="1" smtClean="0"/>
              <a:t>Secretaría</a:t>
            </a:r>
            <a:r>
              <a:rPr lang="en-US" baseline="0" dirty="0" smtClean="0"/>
              <a:t> </a:t>
            </a:r>
            <a:r>
              <a:rPr lang="en-US" baseline="0" dirty="0" smtClean="0"/>
              <a:t>de la </a:t>
            </a:r>
            <a:r>
              <a:rPr lang="en-US" baseline="0" dirty="0" err="1" smtClean="0"/>
              <a:t>Funcion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Pública</a:t>
            </a:r>
            <a:r>
              <a:rPr lang="en-US" baseline="0" dirty="0" smtClean="0"/>
              <a:t>).</a:t>
            </a:r>
            <a:endParaRPr lang="en-US" baseline="0" dirty="0" smtClean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S" baseline="0" dirty="0" smtClean="0"/>
              <a:t>Las Entidades Fiscalizadoras y las Contralorías de </a:t>
            </a:r>
            <a:r>
              <a:rPr lang="es-ES" baseline="0" dirty="0" smtClean="0"/>
              <a:t>las entidades federativas </a:t>
            </a:r>
            <a:r>
              <a:rPr lang="es-ES" baseline="0" dirty="0" smtClean="0"/>
              <a:t>de </a:t>
            </a:r>
            <a:r>
              <a:rPr lang="es-ES" baseline="0" dirty="0" smtClean="0"/>
              <a:t>México</a:t>
            </a:r>
            <a:r>
              <a:rPr lang="es-ES" baseline="0" dirty="0" smtClean="0"/>
              <a:t>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S" baseline="0" dirty="0" smtClean="0"/>
              <a:t>Contralorías municipales.</a:t>
            </a:r>
            <a:endParaRPr lang="en-US" baseline="0" dirty="0" smtClean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ES" baseline="0" dirty="0" smtClean="0"/>
              <a:t>La revisión es muy oportuna </a:t>
            </a:r>
            <a:r>
              <a:rPr lang="es-ES" baseline="0" dirty="0" smtClean="0"/>
              <a:t>ya </a:t>
            </a:r>
            <a:r>
              <a:rPr lang="es-ES" baseline="0" dirty="0" smtClean="0"/>
              <a:t>que se lleva a cabo inmediatamente después </a:t>
            </a:r>
            <a:r>
              <a:rPr lang="es-ES" baseline="0" dirty="0" smtClean="0"/>
              <a:t>de </a:t>
            </a:r>
            <a:r>
              <a:rPr lang="es-ES" baseline="0" dirty="0" smtClean="0"/>
              <a:t>reformas importantes que </a:t>
            </a:r>
            <a:r>
              <a:rPr lang="es-ES" baseline="0" dirty="0" smtClean="0"/>
              <a:t>modificarán </a:t>
            </a:r>
            <a:r>
              <a:rPr lang="es-ES" baseline="0" dirty="0" smtClean="0"/>
              <a:t>la arquitectura nacional en </a:t>
            </a:r>
            <a:r>
              <a:rPr lang="es-ES" baseline="0" dirty="0" smtClean="0"/>
              <a:t>el tema </a:t>
            </a:r>
            <a:r>
              <a:rPr lang="es-ES" baseline="0" dirty="0" smtClean="0"/>
              <a:t>de lucha contra la corrupción, integridad y transparencia. Estas reformas han creado tres sistemas </a:t>
            </a:r>
            <a:r>
              <a:rPr lang="es-ES" baseline="0" dirty="0" smtClean="0"/>
              <a:t>nacionales </a:t>
            </a:r>
            <a:r>
              <a:rPr lang="es-ES" baseline="0" dirty="0" smtClean="0"/>
              <a:t>y la ASF se encuentra en posiciones de liderazgo en todas.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6A261-919E-5B4B-AC7D-E9E89BC0306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540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0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Ventaja comparativa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Mientras que las nuevas reformas traen oportunidades, también traen desafíos. Tal vez el primero es definir claramente el papel de la ASF para el futuro. Esta decisión debería</a:t>
            </a:r>
            <a:r>
              <a:rPr lang="es-ES" sz="10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0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basarse </a:t>
            </a:r>
            <a:r>
              <a:rPr lang="es-ES" sz="10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</a:t>
            </a:r>
            <a:r>
              <a:rPr lang="es-ES" sz="10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 análisis de </a:t>
            </a:r>
            <a:r>
              <a:rPr lang="es-ES" sz="10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sus ventajas comparativas </a:t>
            </a:r>
            <a:r>
              <a:rPr lang="es-ES" sz="10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como </a:t>
            </a:r>
            <a:r>
              <a:rPr lang="es-ES" sz="10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institución </a:t>
            </a:r>
            <a:r>
              <a:rPr lang="es-ES" sz="10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 teniendo cuidado de no duplicar el trabajo de otras instituciones y de alinear</a:t>
            </a:r>
            <a:r>
              <a:rPr lang="es-ES" sz="10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las responsabilidades y procesos para que no haya fragmentación.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sz="10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10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Particularmente se </a:t>
            </a:r>
            <a:r>
              <a:rPr lang="es-ES" sz="10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debe </a:t>
            </a:r>
            <a:r>
              <a:rPr lang="es-ES" sz="10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considerar esto con respecto a las investigaciones y </a:t>
            </a:r>
            <a:r>
              <a:rPr lang="es-ES" sz="10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auditorías </a:t>
            </a:r>
            <a:r>
              <a:rPr lang="es-ES" sz="10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forenses. En este </a:t>
            </a:r>
            <a:r>
              <a:rPr lang="es-ES" sz="10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sentido, </a:t>
            </a:r>
            <a:r>
              <a:rPr lang="es-ES" sz="10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 experiencias internacionales podrían servir de inspiración/ejemplo.  </a:t>
            </a:r>
            <a:r>
              <a:rPr lang="es-E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Fuera de México, hay varios ejemplos de </a:t>
            </a:r>
            <a:r>
              <a:rPr lang="es-E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EFSs</a:t>
            </a:r>
            <a:r>
              <a:rPr lang="es-E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han efectivamente asumido un papel de apoyo a las investigaciones a través de la auditoría forense, incluida la Oficina de Rendición de Cuentas Gubernamental de Estados Unidos (</a:t>
            </a:r>
            <a:r>
              <a:rPr lang="es-E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Government</a:t>
            </a:r>
            <a:r>
              <a:rPr lang="es-E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Accountability</a:t>
            </a:r>
            <a:r>
              <a:rPr lang="es-E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Office). En esta capacidad, las </a:t>
            </a:r>
            <a:r>
              <a:rPr lang="es-E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EFSs</a:t>
            </a:r>
            <a:r>
              <a:rPr lang="es-E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pueden aprovechar sus </a:t>
            </a:r>
            <a:r>
              <a:rPr lang="es-E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ventajas comparativas </a:t>
            </a:r>
            <a:r>
              <a:rPr lang="es-ES" sz="10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la auditoría de las debilidades sistémicas de los sistemas de control </a:t>
            </a:r>
            <a:r>
              <a:rPr lang="es-ES" sz="10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interno</a:t>
            </a:r>
            <a:r>
              <a:rPr lang="es-E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y, </a:t>
            </a:r>
            <a:r>
              <a:rPr lang="es-E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cuando se presenta la ocasión, remitir los posibles casos de fraude o corrupción a las</a:t>
            </a:r>
            <a:r>
              <a:rPr lang="es-ES" sz="1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autoridades competentes o a la fiscalía. El enfoque es </a:t>
            </a:r>
            <a:r>
              <a:rPr lang="es-ES" sz="1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más </a:t>
            </a:r>
            <a:r>
              <a:rPr lang="es-ES" sz="1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sobre sistemas que sobre individuos, se llevan a cabo según </a:t>
            </a:r>
            <a:r>
              <a:rPr lang="es-ES" sz="1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criterios/</a:t>
            </a:r>
            <a:r>
              <a:rPr lang="es-ES" sz="10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methodologías</a:t>
            </a:r>
            <a:r>
              <a:rPr lang="es-ES" sz="1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acordadas con fiscalías para asegurar que la evidencia es </a:t>
            </a:r>
            <a:r>
              <a:rPr lang="es-ES" sz="1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válida </a:t>
            </a:r>
            <a:r>
              <a:rPr lang="es-ES" sz="1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 con un equilibrio con </a:t>
            </a:r>
            <a:r>
              <a:rPr lang="es-ES" sz="1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otros </a:t>
            </a:r>
            <a:r>
              <a:rPr lang="es-ES" sz="1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tipos de </a:t>
            </a:r>
            <a:r>
              <a:rPr lang="es-ES" sz="1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auditoría</a:t>
            </a:r>
            <a:r>
              <a:rPr lang="es-ES" sz="1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s-ES" sz="10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10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Utilizar sus fortalezas institucionales y mantener la agilidad operativa será fundamental para la ASF para equilibrar con eficacia y responder a sus nuevas responsabilidades en el futuro.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0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ventaja comparativa de ASF en el Sistema Nacional de Transparencia (SNT) está clara en consideración de las</a:t>
            </a:r>
            <a:r>
              <a:rPr lang="es-ES" sz="10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0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experiencias internacionales de otros países miembros de la OCDE y asociados. Pero la definición de este papel y de su ventaja comparativa dentro </a:t>
            </a:r>
            <a:r>
              <a:rPr lang="es-ES" sz="10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 </a:t>
            </a:r>
            <a:r>
              <a:rPr lang="es-ES" sz="10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SNT</a:t>
            </a:r>
            <a:r>
              <a:rPr lang="es-ES" sz="10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0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aún </a:t>
            </a:r>
            <a:r>
              <a:rPr lang="es-ES" sz="10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tiene que aclarar y apoyar.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0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1000" b="1" dirty="0" smtClean="0"/>
              <a:t>Comunicaciones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0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sz="10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 smtClean="0"/>
              <a:t>Los </a:t>
            </a:r>
            <a:r>
              <a:rPr lang="es-ES" sz="1000" i="1" dirty="0" err="1" smtClean="0"/>
              <a:t>stakeholders</a:t>
            </a:r>
            <a:r>
              <a:rPr lang="es-ES" sz="1000" i="1" dirty="0" smtClean="0"/>
              <a:t> </a:t>
            </a:r>
            <a:r>
              <a:rPr lang="es-ES" sz="1000" i="0" dirty="0" smtClean="0"/>
              <a:t>del</a:t>
            </a:r>
            <a:r>
              <a:rPr lang="es-ES" sz="1000" i="0" baseline="0" dirty="0" smtClean="0"/>
              <a:t> </a:t>
            </a:r>
            <a:r>
              <a:rPr lang="es-ES" sz="1000" dirty="0" smtClean="0"/>
              <a:t>​​SNF recalcaron cuestiones relativas a la limitada absorción de las recomendaciones de las auditorías, sobre todo por el </a:t>
            </a:r>
            <a:r>
              <a:rPr lang="es-ES" sz="1000" dirty="0" smtClean="0"/>
              <a:t>Congreso.</a:t>
            </a:r>
            <a:r>
              <a:rPr lang="es-ES" sz="1000" baseline="0" dirty="0" smtClean="0"/>
              <a:t> La </a:t>
            </a:r>
            <a:r>
              <a:rPr lang="es-ES" sz="1000" dirty="0" smtClean="0"/>
              <a:t>estrategia </a:t>
            </a:r>
            <a:r>
              <a:rPr lang="es-ES" sz="1000" dirty="0" smtClean="0"/>
              <a:t>de comunicación podría centrar la atención específica en el Congreso, sus </a:t>
            </a:r>
            <a:r>
              <a:rPr lang="es-ES" sz="1000" dirty="0" smtClean="0"/>
              <a:t>comités </a:t>
            </a:r>
            <a:r>
              <a:rPr lang="es-ES" sz="1000" dirty="0" smtClean="0"/>
              <a:t>y las</a:t>
            </a:r>
            <a:r>
              <a:rPr lang="es-ES" sz="1000" baseline="0" dirty="0" smtClean="0"/>
              <a:t> entidades fiscalizadas.</a:t>
            </a:r>
            <a:endParaRPr lang="en-GB" sz="10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10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1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6A261-919E-5B4B-AC7D-E9E89BC0306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977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 sz="10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 smtClean="0"/>
              <a:t>Las funciones y responsabilidades de los distintos actores del Sistema Nacional de Fiscalización (SNF), sin embargo se pueden seguir aclarando, buscando</a:t>
            </a:r>
            <a:r>
              <a:rPr lang="es-ES" sz="1000" baseline="0" dirty="0" smtClean="0"/>
              <a:t> </a:t>
            </a:r>
            <a:r>
              <a:rPr lang="es-ES" sz="1000" dirty="0" smtClean="0"/>
              <a:t>la armonización de los criterios de auditoría.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0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 smtClean="0"/>
              <a:t>Por </a:t>
            </a:r>
            <a:r>
              <a:rPr lang="es-ES" sz="1000" dirty="0" smtClean="0"/>
              <a:t>ejemplo, </a:t>
            </a:r>
            <a:r>
              <a:rPr lang="es-ES" sz="1000" dirty="0" smtClean="0"/>
              <a:t>la ASF y la Secretaría de Función Pública</a:t>
            </a:r>
            <a:r>
              <a:rPr lang="es-ES" sz="1000" baseline="0" dirty="0" smtClean="0"/>
              <a:t> a</a:t>
            </a:r>
            <a:r>
              <a:rPr lang="es-ES" sz="1000" dirty="0" smtClean="0"/>
              <a:t>ctualmente aplican distintos marcos para las auditorías relacionadas con el control interno y la gestión de riesgos. Diferentes enfoques alcanzan los </a:t>
            </a:r>
            <a:r>
              <a:rPr lang="es-ES" sz="1000" dirty="0" smtClean="0"/>
              <a:t>órdenes </a:t>
            </a:r>
            <a:r>
              <a:rPr lang="es-ES" sz="1000" dirty="0" smtClean="0"/>
              <a:t>sub-nacionales de gobierno.</a:t>
            </a:r>
            <a:endParaRPr lang="en-GB" sz="10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1000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dirty="0" smtClean="0"/>
              <a:t>El Sistema Nacional de Fiscalización (SNF) tiene una arquitectura bien establecida</a:t>
            </a:r>
            <a:r>
              <a:rPr lang="es-ES" sz="1200" baseline="0" dirty="0" smtClean="0"/>
              <a:t> </a:t>
            </a:r>
            <a:r>
              <a:rPr lang="es-ES" sz="1200" dirty="0" smtClean="0"/>
              <a:t>para la coordinación formal e informal, lo que puede favorecer el apalancamiento para llenar políticas, información y otros "huecos" entre y a través de los </a:t>
            </a:r>
            <a:r>
              <a:rPr lang="es-ES" sz="1200" dirty="0" smtClean="0"/>
              <a:t>órdenes </a:t>
            </a:r>
            <a:r>
              <a:rPr lang="es-ES" sz="1200" dirty="0" smtClean="0"/>
              <a:t>de gobierno. </a:t>
            </a:r>
            <a:endParaRPr lang="en-GB" sz="12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dirty="0" smtClean="0"/>
              <a:t>Garantizar una participación más fuerte, sobre todo de los </a:t>
            </a:r>
            <a:r>
              <a:rPr lang="es-ES" sz="1200" dirty="0" smtClean="0"/>
              <a:t>órdenes </a:t>
            </a:r>
            <a:r>
              <a:rPr lang="es-ES" sz="1200" dirty="0" smtClean="0"/>
              <a:t>locales de gobierno (municipios) y de</a:t>
            </a:r>
            <a:r>
              <a:rPr lang="es-ES" sz="1200" baseline="0" dirty="0" smtClean="0"/>
              <a:t> </a:t>
            </a:r>
            <a:r>
              <a:rPr lang="es-ES" sz="1200" dirty="0" smtClean="0"/>
              <a:t>las entidades autónomas será crucial para identificar</a:t>
            </a:r>
            <a:r>
              <a:rPr lang="es-ES" sz="1200" baseline="0" dirty="0" smtClean="0"/>
              <a:t> las lagunas de</a:t>
            </a:r>
            <a:r>
              <a:rPr lang="es-ES" sz="1200" dirty="0" smtClean="0"/>
              <a:t> </a:t>
            </a:r>
            <a:r>
              <a:rPr lang="es-ES" sz="1200" dirty="0" smtClean="0"/>
              <a:t>política </a:t>
            </a:r>
            <a:r>
              <a:rPr lang="es-ES" sz="1200" dirty="0" smtClean="0"/>
              <a:t>y </a:t>
            </a:r>
            <a:r>
              <a:rPr lang="es-ES" sz="1200" dirty="0" smtClean="0"/>
              <a:t>capacidades </a:t>
            </a:r>
            <a:r>
              <a:rPr lang="es-ES" sz="1200" dirty="0" smtClean="0"/>
              <a:t>más importantes dentro del</a:t>
            </a:r>
            <a:r>
              <a:rPr lang="es-ES" sz="1200" baseline="0" dirty="0" smtClean="0"/>
              <a:t> </a:t>
            </a:r>
            <a:r>
              <a:rPr lang="es-ES" sz="1200" dirty="0" smtClean="0"/>
              <a:t>SNF. Considerar medidas como</a:t>
            </a:r>
            <a:r>
              <a:rPr lang="es-ES" sz="1200" baseline="0" dirty="0" smtClean="0"/>
              <a:t> </a:t>
            </a:r>
            <a:r>
              <a:rPr lang="es-ES" sz="1200" baseline="0" dirty="0" smtClean="0"/>
              <a:t>auditorías </a:t>
            </a:r>
            <a:r>
              <a:rPr lang="es-ES" sz="1200" baseline="0" dirty="0" smtClean="0"/>
              <a:t>consolidadas para </a:t>
            </a:r>
            <a:r>
              <a:rPr lang="es-ES" sz="1200" baseline="0" dirty="0" smtClean="0"/>
              <a:t>facilitar </a:t>
            </a:r>
            <a:r>
              <a:rPr lang="es-ES" sz="1200" baseline="0" dirty="0" smtClean="0"/>
              <a:t>a los municipios la actividad de </a:t>
            </a:r>
            <a:r>
              <a:rPr lang="es-ES" sz="1200" baseline="0" dirty="0" smtClean="0"/>
              <a:t>auditoría</a:t>
            </a:r>
            <a:r>
              <a:rPr lang="es-ES" sz="1200" baseline="0" dirty="0" smtClean="0"/>
              <a:t>.</a:t>
            </a:r>
            <a:endParaRPr lang="es-ES" sz="12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s-ES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dirty="0" smtClean="0"/>
              <a:t>Asegurar</a:t>
            </a:r>
            <a:r>
              <a:rPr lang="es-ES" sz="1200" baseline="0" dirty="0" smtClean="0"/>
              <a:t>, tanto dentro del ejecutivo, como en las </a:t>
            </a:r>
            <a:r>
              <a:rPr lang="es-ES" sz="1200" baseline="0" dirty="0" smtClean="0"/>
              <a:t>auditorías </a:t>
            </a:r>
            <a:r>
              <a:rPr lang="es-ES" sz="1200" baseline="0" dirty="0" smtClean="0"/>
              <a:t>superiores, que la independencia y las capacidades de las </a:t>
            </a:r>
            <a:r>
              <a:rPr lang="es-ES" sz="1200" baseline="0" dirty="0" smtClean="0"/>
              <a:t>auditorías sigan siendo una prioridad</a:t>
            </a:r>
            <a:r>
              <a:rPr lang="es-ES" sz="1200" baseline="0" dirty="0" smtClean="0"/>
              <a:t>, y que esta prioridad se refleje en términos de las escalas de las medidas </a:t>
            </a:r>
            <a:r>
              <a:rPr lang="es-ES" sz="1200" baseline="0" dirty="0" smtClean="0"/>
              <a:t>adoptadas. </a:t>
            </a:r>
            <a:endParaRPr lang="en-GB" sz="12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sz="1200" dirty="0" smtClean="0"/>
          </a:p>
          <a:p>
            <a:pPr marL="457200" lvl="1" indent="0">
              <a:buFont typeface="Wingdings" panose="05000000000000000000" pitchFamily="2" charset="2"/>
              <a:buNone/>
            </a:pPr>
            <a:endParaRPr lang="en-GB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0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sz="1000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6A261-919E-5B4B-AC7D-E9E89BC0306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6304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noProof="0" dirty="0" smtClean="0"/>
              <a:t>Experiencias</a:t>
            </a:r>
            <a:r>
              <a:rPr lang="es-ES" baseline="0" noProof="0" dirty="0" smtClean="0"/>
              <a:t> de la región en estos sentidos </a:t>
            </a:r>
            <a:r>
              <a:rPr lang="es-ES" baseline="0" noProof="0" smtClean="0"/>
              <a:t>serían bienvenidas </a:t>
            </a:r>
            <a:r>
              <a:rPr lang="es-ES" baseline="0" noProof="0" dirty="0" smtClean="0"/>
              <a:t>para enriquecer </a:t>
            </a:r>
            <a:r>
              <a:rPr lang="es-ES" baseline="0" noProof="0" smtClean="0"/>
              <a:t>la </a:t>
            </a:r>
            <a:r>
              <a:rPr lang="es-ES" baseline="0" noProof="0" smtClean="0"/>
              <a:t>Revisión </a:t>
            </a:r>
            <a:r>
              <a:rPr lang="es-ES" baseline="0" noProof="0" dirty="0" smtClean="0"/>
              <a:t>e</a:t>
            </a:r>
            <a:r>
              <a:rPr lang="es-ES" baseline="0" noProof="0" smtClean="0"/>
              <a:t> </a:t>
            </a:r>
            <a:r>
              <a:rPr lang="es-ES" baseline="0" noProof="0" dirty="0" smtClean="0"/>
              <a:t>invito que compartan otras buenas experiencias en cuanto </a:t>
            </a:r>
            <a:r>
              <a:rPr lang="es-ES" baseline="0" noProof="0" smtClean="0"/>
              <a:t>a </a:t>
            </a:r>
            <a:r>
              <a:rPr lang="es-ES" baseline="0" noProof="0" smtClean="0"/>
              <a:t>auditorías </a:t>
            </a:r>
            <a:r>
              <a:rPr lang="es-ES" baseline="0" noProof="0" dirty="0" smtClean="0"/>
              <a:t>forenses, el seguimiento </a:t>
            </a:r>
            <a:r>
              <a:rPr lang="es-ES" baseline="0" noProof="0" smtClean="0"/>
              <a:t>de </a:t>
            </a:r>
            <a:r>
              <a:rPr lang="es-ES" baseline="0" noProof="0" smtClean="0"/>
              <a:t>recomendaciones </a:t>
            </a:r>
            <a:r>
              <a:rPr lang="es-ES" baseline="0" noProof="0" dirty="0" smtClean="0"/>
              <a:t>y el apoyo a los municipios en países descentralizados.</a:t>
            </a:r>
            <a:endParaRPr lang="es-E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6A261-919E-5B4B-AC7D-E9E89BC0306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411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000" y="2628508"/>
            <a:ext cx="2628000" cy="4229631"/>
          </a:xfrm>
          <a:prstGeom prst="rect">
            <a:avLst/>
          </a:prstGeom>
        </p:spPr>
      </p:pic>
      <p:pic>
        <p:nvPicPr>
          <p:cNvPr id="39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0" y="6001200"/>
            <a:ext cx="1742400" cy="685680"/>
          </a:xfrm>
          <a:prstGeom prst="rect">
            <a:avLst/>
          </a:prstGeom>
        </p:spPr>
      </p:pic>
      <p:pic>
        <p:nvPicPr>
          <p:cNvPr id="36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08"/>
            <a:ext cx="2628000" cy="422963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1368000" y="2480400"/>
            <a:ext cx="6300000" cy="1267200"/>
          </a:xfrm>
          <a:prstGeom prst="rect">
            <a:avLst/>
          </a:prstGeom>
        </p:spPr>
        <p:txBody>
          <a:bodyPr lIns="90000" rIns="90000" anchor="b">
            <a:spAutoFit/>
          </a:bodyPr>
          <a:lstStyle>
            <a:lvl1pPr>
              <a:lnSpc>
                <a:spcPts val="4500"/>
              </a:lnSpc>
              <a:defRPr sz="4500" cap="all" baseline="0">
                <a:solidFill>
                  <a:schemeClr val="bg1"/>
                </a:solidFill>
              </a:defRPr>
            </a:lvl1pPr>
          </a:lstStyle>
          <a:p>
            <a:r>
              <a:rPr kumimoji="0" lang="fr-FR" dirty="0" smtClean="0"/>
              <a:t>CLIQUEZ POUR MODIFIER LE TITRE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1368000" y="3805200"/>
            <a:ext cx="6300000" cy="352800"/>
          </a:xfrm>
        </p:spPr>
        <p:txBody>
          <a:bodyPr lIns="90000" rIns="90000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dirty="0" smtClean="0"/>
              <a:t>Cliquez pour modifier les sous-titres</a:t>
            </a:r>
            <a:endParaRPr kumimoji="0" lang="en-US" dirty="0"/>
          </a:p>
        </p:txBody>
      </p:sp>
      <p:pic>
        <p:nvPicPr>
          <p:cNvPr id="37" name="Image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1200" y="432000"/>
            <a:ext cx="692307" cy="1440000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1BC95C73-9EEB-4ABF-8BF0-6F7D187D7AE6}" type="datetime1">
              <a:rPr lang="en-GB" smtClean="0"/>
              <a:t>20/11/2015</a:t>
            </a:fld>
            <a:endParaRPr lang="en-GB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vert="horz">
            <a:normAutofit/>
          </a:bodyPr>
          <a:lstStyle>
            <a:lvl1pPr>
              <a:defRPr lang="en-US" sz="2800" dirty="0" smtClean="0">
                <a:solidFill>
                  <a:srgbClr val="0070C0"/>
                </a:solidFill>
                <a:latin typeface="Calibri" panose="020F0502020204030204" pitchFamily="34" charset="0"/>
              </a:defRPr>
            </a:lvl1pPr>
            <a:lvl2pPr marL="630238" indent="-268288">
              <a:buClr>
                <a:srgbClr val="7CBF33"/>
              </a:buClr>
              <a:buSzPct val="100000"/>
              <a:buFont typeface="Arial" panose="020B0604020202020204" pitchFamily="34" charset="0"/>
              <a:buChar char="•"/>
              <a:defRPr lang="en-US" sz="2400" dirty="0" smtClean="0">
                <a:latin typeface="Calibri" panose="020F0502020204030204" pitchFamily="34" charset="0"/>
              </a:defRPr>
            </a:lvl2pPr>
            <a:lvl3pPr marL="1144800" indent="-230400">
              <a:buSzPct val="70000"/>
              <a:buFont typeface="Wingdings" panose="05000000000000000000" pitchFamily="2" charset="2"/>
              <a:buChar char="§"/>
              <a:defRPr lang="en-US" sz="2000" dirty="0" smtClean="0">
                <a:solidFill>
                  <a:srgbClr val="0070C0"/>
                </a:solidFill>
                <a:latin typeface="Calibri" panose="020F0502020204030204" pitchFamily="34" charset="0"/>
              </a:defRPr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>
              <a:buClr>
                <a:srgbClr val="0070C0"/>
              </a:buClr>
              <a:buSzPct val="90000"/>
              <a:buFont typeface="Wingdings" panose="05000000000000000000" pitchFamily="2" charset="2"/>
              <a:buChar char="§"/>
            </a:pPr>
            <a:r>
              <a:rPr lang="fr-FR" dirty="0" smtClean="0"/>
              <a:t>Cliquez pour modifier les styles du texte du masque</a:t>
            </a:r>
            <a:endParaRPr lang="en-US" dirty="0" smtClean="0"/>
          </a:p>
          <a:p>
            <a:pPr lvl="1"/>
            <a:r>
              <a:rPr lang="en-US" dirty="0" err="1" smtClean="0"/>
              <a:t>Deuxième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2"/>
            <a:r>
              <a:rPr lang="en-US" dirty="0" err="1" smtClean="0"/>
              <a:t>Troisième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5C05C109-C716-4A56-89B2-7B78A364778E}" type="datetime1">
              <a:rPr lang="en-GB" smtClean="0"/>
              <a:t>20/11/2015</a:t>
            </a:fld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DA809290-96A1-4649-875E-2B8E712992A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>
                <a:solidFill>
                  <a:srgbClr val="7CBF33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fr-FR" dirty="0" smtClean="0"/>
              <a:t>Cliquez pour modifier le titre</a:t>
            </a:r>
            <a:br>
              <a:rPr lang="fr-FR" dirty="0" smtClean="0"/>
            </a:br>
            <a:r>
              <a:rPr lang="fr-FR" dirty="0" smtClean="0"/>
              <a:t>Le titre peut-être étendu sur deux lignes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-tête de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93600" y="5328000"/>
            <a:ext cx="950407" cy="153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00" y="468000"/>
            <a:ext cx="692308" cy="1440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260000" y="2682992"/>
            <a:ext cx="6624000" cy="1531616"/>
          </a:xfrm>
        </p:spPr>
        <p:txBody>
          <a:bodyPr anchor="ctr" anchorCtr="0">
            <a:spAutoFit/>
          </a:bodyPr>
          <a:lstStyle>
            <a:lvl1pPr algn="ctr">
              <a:lnSpc>
                <a:spcPts val="3700"/>
              </a:lnSpc>
              <a:defRPr sz="3700" b="0" i="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pour modifier</a:t>
            </a:r>
            <a:br>
              <a:rPr lang="fr-FR" dirty="0" smtClean="0"/>
            </a:br>
            <a:r>
              <a:rPr lang="fr-FR" dirty="0" smtClean="0"/>
              <a:t>le titre de l'en-tête de section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2DE5B573-1172-4C78-953B-F2BCD57E1F77}" type="datetime1">
              <a:rPr lang="en-GB" smtClean="0"/>
              <a:t>20/11/2015</a:t>
            </a:fld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tx2"/>
                </a:solidFill>
                <a:latin typeface="Arial"/>
              </a:defRPr>
            </a:lvl1pPr>
          </a:lstStyle>
          <a:p>
            <a:fld id="{DA809290-96A1-4649-875E-2B8E712992AC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600" y="5328184"/>
            <a:ext cx="950407" cy="152963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 bwMode="auto">
          <a:xfrm>
            <a:off x="504000" y="1306800"/>
            <a:ext cx="8154000" cy="0"/>
          </a:xfrm>
          <a:prstGeom prst="rect">
            <a:avLst/>
          </a:prstGeom>
          <a:noFill/>
          <a:ln w="6350" cap="flat" cmpd="sng" algn="ctr">
            <a:solidFill>
              <a:srgbClr val="72727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 65 Medium" pitchFamily="34" charset="0"/>
            </a:endParaRPr>
          </a:p>
        </p:txBody>
      </p:sp>
      <p:pic>
        <p:nvPicPr>
          <p:cNvPr id="24" name="Imag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400" y="288000"/>
            <a:ext cx="458653" cy="95400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68000" y="1602000"/>
            <a:ext cx="8218800" cy="4525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dirty="0" smtClean="0"/>
              <a:t>Cliquez pour modifier les styles du texte du masque</a:t>
            </a:r>
            <a:endParaRPr kumimoji="0" lang="en-US" dirty="0" smtClean="0"/>
          </a:p>
          <a:p>
            <a:pPr lvl="1" eaLnBrk="1" latinLnBrk="0" hangingPunct="1"/>
            <a:r>
              <a:rPr kumimoji="0" lang="en-US" dirty="0" err="1" smtClean="0"/>
              <a:t>Deuxième</a:t>
            </a:r>
            <a:r>
              <a:rPr kumimoji="0" lang="en-US" dirty="0" smtClean="0"/>
              <a:t> </a:t>
            </a:r>
            <a:r>
              <a:rPr kumimoji="0" lang="en-US" dirty="0" err="1" smtClean="0"/>
              <a:t>niveau</a:t>
            </a:r>
            <a:endParaRPr kumimoji="0" lang="en-US" dirty="0" smtClean="0"/>
          </a:p>
          <a:p>
            <a:pPr lvl="2" eaLnBrk="1" latinLnBrk="0" hangingPunct="1"/>
            <a:r>
              <a:rPr kumimoji="0" lang="en-US" dirty="0" err="1" smtClean="0"/>
              <a:t>Troisième</a:t>
            </a:r>
            <a:r>
              <a:rPr kumimoji="0" lang="en-US" dirty="0" smtClean="0"/>
              <a:t> </a:t>
            </a:r>
            <a:r>
              <a:rPr kumimoji="0" lang="en-US" dirty="0" err="1" smtClean="0"/>
              <a:t>niveau</a:t>
            </a:r>
            <a:endParaRPr kumimoji="0" lang="en-US" dirty="0" smtClean="0"/>
          </a:p>
          <a:p>
            <a:pPr lvl="3" eaLnBrk="1" latinLnBrk="0" hangingPunct="1"/>
            <a:r>
              <a:rPr kumimoji="0" lang="en-US" dirty="0" err="1" smtClean="0"/>
              <a:t>Quatrième</a:t>
            </a:r>
            <a:r>
              <a:rPr kumimoji="0" lang="en-US" dirty="0" smtClean="0"/>
              <a:t> </a:t>
            </a:r>
            <a:r>
              <a:rPr kumimoji="0" lang="en-US" dirty="0" err="1" smtClean="0"/>
              <a:t>niveau</a:t>
            </a:r>
            <a:endParaRPr kumimoji="0" lang="en-US" dirty="0" smtClean="0"/>
          </a:p>
          <a:p>
            <a:pPr lvl="4" eaLnBrk="1" latinLnBrk="0" hangingPunct="1"/>
            <a:r>
              <a:rPr kumimoji="0" lang="en-US" dirty="0" err="1" smtClean="0"/>
              <a:t>Cinquième</a:t>
            </a:r>
            <a:r>
              <a:rPr kumimoji="0" lang="en-US" dirty="0" smtClean="0"/>
              <a:t> </a:t>
            </a:r>
            <a:r>
              <a:rPr kumimoji="0" lang="en-US" dirty="0" err="1" smtClean="0"/>
              <a:t>niveau</a:t>
            </a:r>
            <a:endParaRPr kumimoji="0" lang="en-US" dirty="0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Cliquez pour modifier le titre</a:t>
            </a:r>
            <a:br>
              <a:rPr lang="fr-FR" dirty="0" smtClean="0"/>
            </a:br>
            <a:r>
              <a:rPr lang="fr-FR" dirty="0" smtClean="0"/>
              <a:t>Le titre peut-être étendu sur deux lignes</a:t>
            </a:r>
            <a:endParaRPr lang="en-US" dirty="0"/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685FA3A3-EE54-41B0-A9E7-BBD1AE7CD2E9}" type="datetime1">
              <a:rPr lang="en-GB" smtClean="0"/>
              <a:t>20/11/2015</a:t>
            </a:fld>
            <a:endParaRPr lang="en-GB" dirty="0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 dirty="0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DA809290-96A1-4649-875E-2B8E712992AC}" type="slidenum">
              <a:rPr lang="en-GB" smtClean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00" indent="-342000" algn="l" rtl="0" eaLnBrk="1" latinLnBrk="0" hangingPunct="1">
        <a:spcBef>
          <a:spcPts val="768"/>
        </a:spcBef>
        <a:buClr>
          <a:schemeClr val="tx1"/>
        </a:buClr>
        <a:buFont typeface="Arial" pitchFamily="34" charset="0"/>
        <a:buChar char="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00" indent="-284400" algn="l" rtl="0" eaLnBrk="1" latinLnBrk="0" hangingPunct="1">
        <a:spcBef>
          <a:spcPts val="672"/>
        </a:spcBef>
        <a:buClr>
          <a:schemeClr val="tx1"/>
        </a:buClr>
        <a:buFont typeface="Arial" pitchFamily="34" charset="0"/>
        <a:buChar char="–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800" indent="-230400" algn="l" rtl="0" eaLnBrk="1" latinLnBrk="0" hangingPunct="1">
        <a:spcBef>
          <a:spcPts val="576"/>
        </a:spcBef>
        <a:buClr>
          <a:schemeClr val="tx1"/>
        </a:buClr>
        <a:buFont typeface="Arial" pitchFamily="34" charset="0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0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–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2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»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2320" y="2012080"/>
            <a:ext cx="6841167" cy="267765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MX" sz="2400" b="1" dirty="0" smtClean="0"/>
              <a:t>EL Sistema Nacional de Fiscalización de México: </a:t>
            </a:r>
            <a:br>
              <a:rPr lang="es-MX" sz="2400" b="1" dirty="0" smtClean="0"/>
            </a:br>
            <a:r>
              <a:rPr lang="es-MX" sz="2400" b="1" dirty="0" smtClean="0"/>
              <a:t/>
            </a:r>
            <a:br>
              <a:rPr lang="es-MX" sz="2400" b="1" dirty="0" smtClean="0"/>
            </a:br>
            <a:r>
              <a:rPr lang="es-MX" sz="2400" b="1" dirty="0" smtClean="0"/>
              <a:t>FORTALECIENDO</a:t>
            </a:r>
            <a:r>
              <a:rPr lang="es-MX" sz="2400" b="1" dirty="0" smtClean="0"/>
              <a:t> </a:t>
            </a:r>
            <a:r>
              <a:rPr lang="es-MX" sz="2400" b="1" dirty="0" smtClean="0"/>
              <a:t>la rendición de cuentas y la integridad</a:t>
            </a:r>
            <a:br>
              <a:rPr lang="es-MX" sz="2400" b="1" dirty="0" smtClean="0"/>
            </a:br>
            <a:r>
              <a:rPr lang="es-MX" sz="2400" b="1" dirty="0" smtClean="0"/>
              <a:t/>
            </a:r>
            <a:br>
              <a:rPr lang="es-MX" sz="2400" b="1" dirty="0" smtClean="0"/>
            </a:br>
            <a:r>
              <a:rPr lang="es-MX" sz="2400" b="1" i="1" dirty="0" smtClean="0"/>
              <a:t>Resultados preliminares</a:t>
            </a:r>
            <a:endParaRPr lang="es-MX" sz="24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5775647"/>
            <a:ext cx="64258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  <a:latin typeface="+mj-lt"/>
              </a:rPr>
              <a:t>Luiz de Mello</a:t>
            </a:r>
          </a:p>
          <a:p>
            <a:r>
              <a:rPr lang="es-MX" dirty="0" smtClean="0">
                <a:solidFill>
                  <a:schemeClr val="bg1"/>
                </a:solidFill>
                <a:latin typeface="+mj-lt"/>
              </a:rPr>
              <a:t>Director Adjunto</a:t>
            </a:r>
          </a:p>
          <a:p>
            <a:r>
              <a:rPr lang="es-MX" dirty="0" smtClean="0">
                <a:solidFill>
                  <a:schemeClr val="bg1"/>
                </a:solidFill>
                <a:latin typeface="+mj-lt"/>
              </a:rPr>
              <a:t>Departamento de Gobernanza Pública y Desarrollo Territorial</a:t>
            </a:r>
            <a:endParaRPr lang="es-MX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7974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latin typeface="+mj-lt"/>
              </a:rPr>
              <a:t>Contenido</a:t>
            </a:r>
            <a:endParaRPr lang="es-MX" dirty="0">
              <a:latin typeface="+mj-lt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05561405"/>
              </p:ext>
            </p:extLst>
          </p:nvPr>
        </p:nvGraphicFramePr>
        <p:xfrm>
          <a:off x="179512" y="1412776"/>
          <a:ext cx="8790317" cy="5003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809290-96A1-4649-875E-2B8E712992AC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961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latin typeface="+mj-lt"/>
              </a:rPr>
              <a:t>Soluciones</a:t>
            </a:r>
            <a:r>
              <a:rPr lang="en-GB" dirty="0" smtClean="0">
                <a:latin typeface="+mj-lt"/>
              </a:rPr>
              <a:t> de </a:t>
            </a:r>
            <a:r>
              <a:rPr lang="es-MX" dirty="0" smtClean="0">
                <a:latin typeface="+mj-lt"/>
              </a:rPr>
              <a:t>Gobernanza</a:t>
            </a:r>
            <a:r>
              <a:rPr lang="en-GB" dirty="0" smtClean="0">
                <a:latin typeface="+mj-lt"/>
              </a:rPr>
              <a:t>: el </a:t>
            </a:r>
            <a:r>
              <a:rPr lang="es-MX" dirty="0" smtClean="0">
                <a:latin typeface="+mj-lt"/>
              </a:rPr>
              <a:t>enfoque</a:t>
            </a:r>
            <a:r>
              <a:rPr lang="en-GB" dirty="0" smtClean="0">
                <a:latin typeface="+mj-lt"/>
              </a:rPr>
              <a:t> de la OCDE</a:t>
            </a:r>
            <a:endParaRPr lang="en-GB" dirty="0">
              <a:latin typeface="+mj-lt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8000" y="1384176"/>
            <a:ext cx="8218800" cy="5357192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42000" indent="-342000" algn="l" rtl="0" eaLnBrk="1" latinLnBrk="0" hangingPunct="1">
              <a:spcBef>
                <a:spcPts val="768"/>
              </a:spcBef>
              <a:buClr>
                <a:schemeClr val="tx1"/>
              </a:buClr>
              <a:buFont typeface="Arial" pitchFamily="34" charset="0"/>
              <a:buChar char="•"/>
              <a:defRPr kumimoji="0" lang="en-US" sz="2800" kern="1200" dirty="0" smtClean="0">
                <a:solidFill>
                  <a:srgbClr val="0070C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30238" indent="-268288" algn="l" rtl="0" eaLnBrk="1" latinLnBrk="0" hangingPunct="1">
              <a:spcBef>
                <a:spcPts val="672"/>
              </a:spcBef>
              <a:buClr>
                <a:srgbClr val="7CBF33"/>
              </a:buClr>
              <a:buSzPct val="100000"/>
              <a:buFont typeface="Arial" panose="020B0604020202020204" pitchFamily="34" charset="0"/>
              <a:buChar char="•"/>
              <a:defRPr kumimoji="0" lang="en-US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4800" indent="-230400" algn="l" rtl="0" eaLnBrk="1" latinLnBrk="0" hangingPunct="1">
              <a:spcBef>
                <a:spcPts val="576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kumimoji="0" lang="en-US" sz="2000" kern="1200" dirty="0" smtClean="0">
                <a:solidFill>
                  <a:srgbClr val="0070C0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2000" indent="-230400" algn="l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Char char="–"/>
              <a:defRPr kumimoji="0"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9200" indent="-230400" algn="l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Char char="»"/>
              <a:defRPr kumimoji="0"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  <a:buFont typeface="Wingdings" charset="2"/>
              <a:buChar char="§"/>
            </a:pPr>
            <a:r>
              <a:rPr lang="es-MX" sz="2400" dirty="0" smtClean="0">
                <a:latin typeface="+mj-lt"/>
              </a:rPr>
              <a:t>El contexto post-crisis exige un mejoramiento del modelo de gobernanza pública, uno que llegue a producir un </a:t>
            </a:r>
            <a:r>
              <a:rPr lang="es-MX" sz="2400" b="1" dirty="0" smtClean="0">
                <a:latin typeface="+mj-lt"/>
              </a:rPr>
              <a:t>crecimiento más justo </a:t>
            </a:r>
            <a:r>
              <a:rPr lang="es-MX" sz="2400" b="1" dirty="0">
                <a:latin typeface="+mj-lt"/>
              </a:rPr>
              <a:t>e</a:t>
            </a:r>
            <a:r>
              <a:rPr lang="es-MX" sz="2400" b="1" dirty="0" smtClean="0">
                <a:latin typeface="+mj-lt"/>
              </a:rPr>
              <a:t> </a:t>
            </a:r>
            <a:r>
              <a:rPr lang="es-MX" sz="2400" b="1" dirty="0" smtClean="0">
                <a:latin typeface="+mj-lt"/>
              </a:rPr>
              <a:t>incluyente </a:t>
            </a:r>
            <a:r>
              <a:rPr lang="es-MX" sz="2400" dirty="0" smtClean="0">
                <a:latin typeface="+mj-lt"/>
              </a:rPr>
              <a:t>y que </a:t>
            </a:r>
            <a:r>
              <a:rPr lang="es-MX" sz="2400" b="1" dirty="0" smtClean="0">
                <a:latin typeface="+mj-lt"/>
              </a:rPr>
              <a:t>restaure la confianza en las instituciones</a:t>
            </a:r>
            <a:r>
              <a:rPr lang="es-MX" sz="2400" dirty="0" smtClean="0">
                <a:latin typeface="+mj-lt"/>
              </a:rPr>
              <a:t>. </a:t>
            </a:r>
          </a:p>
          <a:p>
            <a:pPr marL="0" indent="0">
              <a:buClr>
                <a:schemeClr val="accent1"/>
              </a:buClr>
              <a:buNone/>
            </a:pPr>
            <a:endParaRPr lang="es-MX" sz="2400" dirty="0" smtClean="0">
              <a:latin typeface="+mj-lt"/>
            </a:endParaRPr>
          </a:p>
          <a:p>
            <a:pPr>
              <a:buClr>
                <a:schemeClr val="accent1"/>
              </a:buClr>
              <a:buFont typeface="Wingdings" charset="2"/>
              <a:buChar char="§"/>
            </a:pPr>
            <a:r>
              <a:rPr lang="es-MX" sz="2400" dirty="0">
                <a:latin typeface="+mj-lt"/>
              </a:rPr>
              <a:t>I</a:t>
            </a:r>
            <a:r>
              <a:rPr lang="es-MX" sz="2400" dirty="0" smtClean="0">
                <a:latin typeface="+mj-lt"/>
              </a:rPr>
              <a:t>mportantes implicaciones </a:t>
            </a:r>
            <a:r>
              <a:rPr lang="es-MX" sz="2400" dirty="0" smtClean="0">
                <a:latin typeface="+mj-lt"/>
              </a:rPr>
              <a:t>sobre</a:t>
            </a:r>
            <a:r>
              <a:rPr lang="es-MX" sz="2400" dirty="0" smtClean="0">
                <a:latin typeface="+mj-lt"/>
              </a:rPr>
              <a:t> </a:t>
            </a:r>
            <a:r>
              <a:rPr lang="es-MX" sz="2400" dirty="0" smtClean="0">
                <a:latin typeface="+mj-lt"/>
              </a:rPr>
              <a:t>cómo las EFSs deberían responder a estas demandas cambiantes, </a:t>
            </a:r>
            <a:r>
              <a:rPr lang="es-MX" sz="2400" dirty="0" smtClean="0">
                <a:latin typeface="+mj-lt"/>
              </a:rPr>
              <a:t>aprovechando </a:t>
            </a:r>
            <a:r>
              <a:rPr lang="es-MX" sz="2400" dirty="0" smtClean="0">
                <a:latin typeface="+mj-lt"/>
              </a:rPr>
              <a:t>su posición única y sus capacidades de </a:t>
            </a:r>
            <a:r>
              <a:rPr lang="es-MX" sz="2400" b="1" dirty="0" smtClean="0">
                <a:latin typeface="+mj-lt"/>
              </a:rPr>
              <a:t>supervisión y evaluación. </a:t>
            </a:r>
            <a:endParaRPr lang="es-MX" sz="2400" dirty="0" smtClean="0">
              <a:latin typeface="+mj-lt"/>
            </a:endParaRPr>
          </a:p>
          <a:p>
            <a:pPr marL="0" indent="0">
              <a:buClr>
                <a:schemeClr val="accent1"/>
              </a:buClr>
              <a:buNone/>
            </a:pPr>
            <a:endParaRPr lang="es-MX" sz="1800" dirty="0" smtClean="0">
              <a:latin typeface="+mj-lt"/>
            </a:endParaRPr>
          </a:p>
          <a:p>
            <a:pPr>
              <a:buClr>
                <a:schemeClr val="accent1"/>
              </a:buClr>
              <a:buFont typeface="Wingdings" charset="2"/>
              <a:buChar char="§"/>
            </a:pPr>
            <a:r>
              <a:rPr lang="es-MX" sz="2400" dirty="0" smtClean="0">
                <a:latin typeface="+mj-lt"/>
              </a:rPr>
              <a:t>El cumplimiento de </a:t>
            </a:r>
            <a:r>
              <a:rPr lang="es-MX" sz="2400" dirty="0" smtClean="0">
                <a:latin typeface="+mj-lt"/>
              </a:rPr>
              <a:t>estas nuevas metas requerirá mayor coordinación entre </a:t>
            </a:r>
            <a:r>
              <a:rPr lang="es-MX" sz="2400" b="1" dirty="0" smtClean="0">
                <a:latin typeface="+mj-lt"/>
              </a:rPr>
              <a:t>órdenes</a:t>
            </a:r>
            <a:r>
              <a:rPr lang="es-MX" sz="2400" b="1" dirty="0" smtClean="0">
                <a:latin typeface="+mj-lt"/>
              </a:rPr>
              <a:t> </a:t>
            </a:r>
            <a:r>
              <a:rPr lang="es-MX" sz="2400" b="1" dirty="0" smtClean="0">
                <a:latin typeface="+mj-lt"/>
              </a:rPr>
              <a:t>de gobierno </a:t>
            </a:r>
            <a:r>
              <a:rPr lang="es-MX" sz="2400" dirty="0" smtClean="0">
                <a:latin typeface="+mj-lt"/>
              </a:rPr>
              <a:t>y cerrar </a:t>
            </a:r>
            <a:r>
              <a:rPr lang="es-MX" sz="2400" b="1" dirty="0" smtClean="0">
                <a:latin typeface="+mj-lt"/>
              </a:rPr>
              <a:t>brechas sectoriales. </a:t>
            </a:r>
            <a:r>
              <a:rPr lang="es-MX" sz="2400" dirty="0" smtClean="0">
                <a:latin typeface="+mj-lt"/>
              </a:rPr>
              <a:t>También nuevas capacidades y maneras de trabajar.</a:t>
            </a:r>
            <a:endParaRPr lang="es-MX" sz="2000" dirty="0" smtClean="0">
              <a:latin typeface="+mj-lt"/>
            </a:endParaRPr>
          </a:p>
          <a:p>
            <a:pPr lvl="1">
              <a:buClr>
                <a:schemeClr val="accent1"/>
              </a:buClr>
              <a:buFont typeface="Wingdings" charset="2"/>
              <a:buChar char="§"/>
            </a:pPr>
            <a:endParaRPr lang="es-MX" sz="2000" dirty="0" smtClean="0">
              <a:latin typeface="+mj-lt"/>
            </a:endParaRPr>
          </a:p>
          <a:p>
            <a:pPr lvl="1">
              <a:buClr>
                <a:schemeClr val="accent1"/>
              </a:buClr>
              <a:buFont typeface="Wingdings" charset="2"/>
              <a:buChar char="§"/>
            </a:pPr>
            <a:endParaRPr lang="es-MX" sz="2000" dirty="0" smtClean="0">
              <a:latin typeface="+mj-lt"/>
            </a:endParaRPr>
          </a:p>
          <a:p>
            <a:pPr lvl="1">
              <a:buClr>
                <a:schemeClr val="accent1"/>
              </a:buClr>
              <a:buFont typeface="Wingdings" charset="2"/>
              <a:buChar char="§"/>
            </a:pPr>
            <a:endParaRPr lang="es-MX" sz="2000" dirty="0" smtClean="0">
              <a:latin typeface="+mj-lt"/>
            </a:endParaRPr>
          </a:p>
          <a:p>
            <a:pPr lvl="1">
              <a:buClr>
                <a:schemeClr val="accent1"/>
              </a:buClr>
            </a:pPr>
            <a:endParaRPr lang="es-MX" sz="2000" dirty="0" smtClean="0">
              <a:latin typeface="+mj-lt"/>
            </a:endParaRPr>
          </a:p>
          <a:p>
            <a:pPr>
              <a:buClr>
                <a:schemeClr val="accent1"/>
              </a:buClr>
            </a:pPr>
            <a:endParaRPr lang="es-MX" sz="2000" dirty="0" smtClean="0"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809290-96A1-4649-875E-2B8E712992AC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750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382" y="1067446"/>
            <a:ext cx="1829048" cy="24308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5352" y="1476457"/>
            <a:ext cx="6730030" cy="5067360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1"/>
              </a:buClr>
              <a:buFont typeface="Wingdings" charset="2"/>
              <a:buChar char="§"/>
            </a:pPr>
            <a:r>
              <a:rPr lang="es-MX" sz="2400" b="1" dirty="0" smtClean="0">
                <a:latin typeface="+mj-lt"/>
              </a:rPr>
              <a:t>Revisiones nacionales: </a:t>
            </a:r>
            <a:r>
              <a:rPr lang="es-MX" sz="2400" i="1" dirty="0" smtClean="0">
                <a:latin typeface="+mj-lt"/>
              </a:rPr>
              <a:t>Revisiones entre Pares </a:t>
            </a:r>
            <a:r>
              <a:rPr lang="es-MX" sz="2400" dirty="0" smtClean="0">
                <a:latin typeface="+mj-lt"/>
              </a:rPr>
              <a:t>de las EFSs de Chile, Brasil, y el Sistema Nacional de Fiscalización de México (en curso);</a:t>
            </a:r>
          </a:p>
          <a:p>
            <a:pPr>
              <a:buClr>
                <a:schemeClr val="accent1"/>
              </a:buClr>
              <a:buFont typeface="Wingdings" charset="2"/>
              <a:buChar char="§"/>
            </a:pPr>
            <a:r>
              <a:rPr lang="es-MX" sz="2400" b="1" dirty="0" smtClean="0">
                <a:latin typeface="+mj-lt"/>
              </a:rPr>
              <a:t>Enfoques temáticos: </a:t>
            </a:r>
            <a:r>
              <a:rPr lang="es-MX" sz="2400" dirty="0" smtClean="0">
                <a:latin typeface="+mj-lt"/>
              </a:rPr>
              <a:t>EFSs y Buena Gobernanza, </a:t>
            </a:r>
            <a:r>
              <a:rPr lang="es-ES" sz="2400" dirty="0" smtClean="0">
                <a:latin typeface="+mj-lt"/>
              </a:rPr>
              <a:t>Valor y Beneficios de las EFSs; apoyo en indicadores nacionales y el rol de las EFS en Objetivos de Desarrollo Sostenible;</a:t>
            </a:r>
            <a:endParaRPr lang="es-MX" sz="2400" dirty="0" smtClean="0">
              <a:latin typeface="+mj-lt"/>
            </a:endParaRPr>
          </a:p>
          <a:p>
            <a:pPr>
              <a:buClr>
                <a:schemeClr val="accent1"/>
              </a:buClr>
              <a:buFont typeface="Wingdings" charset="2"/>
              <a:buChar char="§"/>
            </a:pPr>
            <a:r>
              <a:rPr lang="es-MX" sz="2400" b="1" dirty="0" smtClean="0">
                <a:latin typeface="+mj-lt"/>
              </a:rPr>
              <a:t>Apoyo a </a:t>
            </a:r>
            <a:r>
              <a:rPr lang="es-MX" sz="2400" b="1" dirty="0" smtClean="0">
                <a:latin typeface="+mj-lt"/>
              </a:rPr>
              <a:t>Auditorías</a:t>
            </a:r>
            <a:r>
              <a:rPr lang="es-MX" sz="2400" b="1" dirty="0" smtClean="0">
                <a:latin typeface="+mj-lt"/>
              </a:rPr>
              <a:t>: </a:t>
            </a:r>
            <a:r>
              <a:rPr lang="es-MX" sz="2400" dirty="0" smtClean="0">
                <a:latin typeface="+mj-lt"/>
              </a:rPr>
              <a:t>compartiendo instrumentos y herramientas de la OCDE, los marcos analíticos, datos comparativos armonizados, y buenas </a:t>
            </a:r>
            <a:r>
              <a:rPr lang="es-MX" sz="2400" dirty="0" smtClean="0">
                <a:latin typeface="+mj-lt"/>
              </a:rPr>
              <a:t>prácticas </a:t>
            </a:r>
            <a:r>
              <a:rPr lang="es-MX" sz="2400" dirty="0" smtClean="0">
                <a:latin typeface="+mj-lt"/>
              </a:rPr>
              <a:t>internacionales en múltiples sectores y áreas.</a:t>
            </a:r>
            <a:endParaRPr lang="es-MX" sz="2400" b="1" dirty="0" smtClean="0"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1600" y="160396"/>
            <a:ext cx="7416000" cy="1022400"/>
          </a:xfrm>
        </p:spPr>
        <p:txBody>
          <a:bodyPr/>
          <a:lstStyle/>
          <a:p>
            <a:r>
              <a:rPr lang="en-GB" sz="3150" dirty="0" smtClean="0">
                <a:latin typeface="+mj-lt"/>
              </a:rPr>
              <a:t>El </a:t>
            </a:r>
            <a:r>
              <a:rPr lang="es-MX" sz="3150" dirty="0" smtClean="0">
                <a:latin typeface="+mj-lt"/>
              </a:rPr>
              <a:t>trabajo</a:t>
            </a:r>
            <a:r>
              <a:rPr lang="en-GB" sz="3150" dirty="0" smtClean="0">
                <a:latin typeface="+mj-lt"/>
              </a:rPr>
              <a:t> </a:t>
            </a:r>
            <a:r>
              <a:rPr lang="en-GB" sz="3150" dirty="0" smtClean="0">
                <a:latin typeface="+mj-lt"/>
              </a:rPr>
              <a:t>de la </a:t>
            </a:r>
            <a:r>
              <a:rPr lang="en-GB" sz="3150" dirty="0" smtClean="0">
                <a:latin typeface="+mj-lt"/>
              </a:rPr>
              <a:t>OCDE con </a:t>
            </a:r>
            <a:r>
              <a:rPr lang="en-GB" sz="3150" dirty="0">
                <a:latin typeface="+mj-lt"/>
              </a:rPr>
              <a:t>la </a:t>
            </a:r>
            <a:r>
              <a:rPr lang="es-MX" sz="3150" dirty="0" smtClean="0">
                <a:latin typeface="+mj-lt"/>
              </a:rPr>
              <a:t>Entidades</a:t>
            </a:r>
            <a:r>
              <a:rPr lang="en-GB" sz="3150" dirty="0" smtClean="0">
                <a:latin typeface="+mj-lt"/>
              </a:rPr>
              <a:t> </a:t>
            </a:r>
            <a:r>
              <a:rPr lang="es-MX" sz="3150" dirty="0" smtClean="0">
                <a:latin typeface="+mj-lt"/>
              </a:rPr>
              <a:t>Fiscalizadoras</a:t>
            </a:r>
            <a:r>
              <a:rPr lang="en-GB" sz="3150" dirty="0" smtClean="0">
                <a:latin typeface="+mj-lt"/>
              </a:rPr>
              <a:t> </a:t>
            </a:r>
            <a:r>
              <a:rPr lang="es-MX" sz="3150" dirty="0" smtClean="0">
                <a:latin typeface="+mj-lt"/>
              </a:rPr>
              <a:t>Superiores</a:t>
            </a:r>
            <a:r>
              <a:rPr lang="en-GB" sz="3150" dirty="0" smtClean="0">
                <a:latin typeface="+mj-lt"/>
              </a:rPr>
              <a:t> (</a:t>
            </a:r>
            <a:r>
              <a:rPr lang="es-MX" sz="3150" dirty="0" smtClean="0">
                <a:latin typeface="+mj-lt"/>
              </a:rPr>
              <a:t>EFSs</a:t>
            </a:r>
            <a:r>
              <a:rPr lang="en-GB" sz="3150" dirty="0" smtClean="0">
                <a:latin typeface="+mj-lt"/>
              </a:rPr>
              <a:t>)</a:t>
            </a:r>
            <a:endParaRPr lang="en-GB" sz="3150" i="1" dirty="0">
              <a:latin typeface="+mj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701" y="1740254"/>
            <a:ext cx="1822023" cy="256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979" y="2939653"/>
            <a:ext cx="1903465" cy="269145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382" y="3947766"/>
            <a:ext cx="1944216" cy="257409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809290-96A1-4649-875E-2B8E712992AC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519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340768"/>
            <a:ext cx="8218800" cy="5040560"/>
          </a:xfrm>
        </p:spPr>
        <p:txBody>
          <a:bodyPr>
            <a:noAutofit/>
          </a:bodyPr>
          <a:lstStyle/>
          <a:p>
            <a:r>
              <a:rPr lang="es-ES" sz="2200" dirty="0" smtClean="0">
                <a:latin typeface="+mj-lt"/>
              </a:rPr>
              <a:t>Las reformas </a:t>
            </a:r>
            <a:r>
              <a:rPr lang="es-ES" sz="2200" dirty="0">
                <a:latin typeface="+mj-lt"/>
              </a:rPr>
              <a:t>colocan </a:t>
            </a:r>
            <a:r>
              <a:rPr lang="es-ES" sz="2200" dirty="0" smtClean="0">
                <a:latin typeface="+mj-lt"/>
              </a:rPr>
              <a:t>al SNF </a:t>
            </a:r>
            <a:r>
              <a:rPr lang="es-ES" sz="2200" dirty="0">
                <a:latin typeface="+mj-lt"/>
              </a:rPr>
              <a:t>en </a:t>
            </a:r>
            <a:r>
              <a:rPr lang="es-ES" sz="2200" dirty="0" smtClean="0">
                <a:latin typeface="+mj-lt"/>
              </a:rPr>
              <a:t>primera </a:t>
            </a:r>
            <a:r>
              <a:rPr lang="es-ES" sz="2200" dirty="0" smtClean="0">
                <a:latin typeface="+mj-lt"/>
              </a:rPr>
              <a:t>línea en </a:t>
            </a:r>
            <a:r>
              <a:rPr lang="es-ES" sz="2200" dirty="0">
                <a:latin typeface="+mj-lt"/>
              </a:rPr>
              <a:t>los esfuerzos nacionales para el fortalecimiento de la </a:t>
            </a:r>
            <a:r>
              <a:rPr lang="es-ES" sz="2200" b="1" dirty="0">
                <a:latin typeface="+mj-lt"/>
              </a:rPr>
              <a:t>rendición de </a:t>
            </a:r>
            <a:r>
              <a:rPr lang="es-ES" sz="2200" b="1" dirty="0" smtClean="0">
                <a:latin typeface="+mj-lt"/>
              </a:rPr>
              <a:t>cuentas, </a:t>
            </a:r>
            <a:r>
              <a:rPr lang="es-ES" sz="2200" b="1" dirty="0">
                <a:latin typeface="+mj-lt"/>
              </a:rPr>
              <a:t>la transparencia y la </a:t>
            </a:r>
            <a:r>
              <a:rPr lang="es-ES" sz="2200" b="1" dirty="0" smtClean="0">
                <a:latin typeface="+mj-lt"/>
              </a:rPr>
              <a:t>integridad.</a:t>
            </a:r>
            <a:endParaRPr lang="en-GB" sz="2200" b="1" dirty="0">
              <a:latin typeface="+mj-lt"/>
            </a:endParaRPr>
          </a:p>
          <a:p>
            <a:r>
              <a:rPr lang="es-ES" sz="2200" dirty="0">
                <a:latin typeface="+mj-lt"/>
              </a:rPr>
              <a:t>Tres sistemas establecidos para avanzar en estos </a:t>
            </a:r>
            <a:r>
              <a:rPr lang="es-ES" sz="2200" dirty="0" smtClean="0">
                <a:latin typeface="+mj-lt"/>
              </a:rPr>
              <a:t>temas:</a:t>
            </a:r>
            <a:endParaRPr lang="en-GB" sz="2200" dirty="0" smtClean="0">
              <a:latin typeface="+mj-lt"/>
            </a:endParaRPr>
          </a:p>
          <a:p>
            <a:pPr lvl="1"/>
            <a:r>
              <a:rPr lang="es-MX" sz="2200" dirty="0" smtClean="0">
                <a:latin typeface="+mj-lt"/>
              </a:rPr>
              <a:t>Sistema Nacional Anticorrupción (SNA</a:t>
            </a:r>
            <a:r>
              <a:rPr lang="en-GB" sz="2200" dirty="0" smtClean="0">
                <a:latin typeface="+mj-lt"/>
              </a:rPr>
              <a:t>); </a:t>
            </a:r>
          </a:p>
          <a:p>
            <a:pPr lvl="1"/>
            <a:r>
              <a:rPr lang="es-MX" sz="2200" dirty="0" smtClean="0">
                <a:latin typeface="+mj-lt"/>
              </a:rPr>
              <a:t>Sistema Nacional de Fiscalización (SNF);</a:t>
            </a:r>
            <a:r>
              <a:rPr lang="en-GB" sz="2200" dirty="0" smtClean="0">
                <a:latin typeface="+mj-lt"/>
              </a:rPr>
              <a:t> </a:t>
            </a:r>
            <a:endParaRPr lang="en-GB" sz="2200" dirty="0">
              <a:latin typeface="+mj-lt"/>
            </a:endParaRPr>
          </a:p>
          <a:p>
            <a:pPr lvl="1"/>
            <a:r>
              <a:rPr lang="es-MX" sz="2200" dirty="0" smtClean="0">
                <a:latin typeface="+mj-lt"/>
              </a:rPr>
              <a:t>Sistema Nacional de Transparencia, Acceso a la Información y Protección de Datos Personales (SNT).</a:t>
            </a:r>
            <a:r>
              <a:rPr lang="en-GB" sz="2200" dirty="0" smtClean="0">
                <a:latin typeface="+mj-lt"/>
              </a:rPr>
              <a:t> </a:t>
            </a:r>
            <a:endParaRPr lang="en-GB" sz="2200" dirty="0">
              <a:latin typeface="+mj-lt"/>
            </a:endParaRPr>
          </a:p>
          <a:p>
            <a:pPr lvl="0"/>
            <a:r>
              <a:rPr lang="es-ES" sz="2200" dirty="0" smtClean="0">
                <a:latin typeface="+mj-lt"/>
              </a:rPr>
              <a:t>Cambios significativos para </a:t>
            </a:r>
            <a:r>
              <a:rPr lang="es-ES" sz="2200" dirty="0">
                <a:latin typeface="+mj-lt"/>
              </a:rPr>
              <a:t>el mandato de la </a:t>
            </a:r>
            <a:r>
              <a:rPr lang="es-ES" sz="2200" dirty="0" smtClean="0">
                <a:latin typeface="+mj-lt"/>
              </a:rPr>
              <a:t>ASF, con </a:t>
            </a:r>
            <a:r>
              <a:rPr lang="es-ES" sz="2200" dirty="0">
                <a:latin typeface="+mj-lt"/>
              </a:rPr>
              <a:t>papel de liderazgo </a:t>
            </a:r>
            <a:r>
              <a:rPr lang="es-ES" sz="2200" dirty="0" smtClean="0">
                <a:latin typeface="+mj-lt"/>
              </a:rPr>
              <a:t>en los </a:t>
            </a:r>
            <a:r>
              <a:rPr lang="es-ES" sz="2200" dirty="0" smtClean="0">
                <a:latin typeface="+mj-lt"/>
              </a:rPr>
              <a:t>tres sistemas </a:t>
            </a:r>
            <a:r>
              <a:rPr lang="es-ES" sz="2200" dirty="0">
                <a:latin typeface="+mj-lt"/>
              </a:rPr>
              <a:t>n</a:t>
            </a:r>
            <a:r>
              <a:rPr lang="es-ES" sz="2200" dirty="0" smtClean="0">
                <a:latin typeface="+mj-lt"/>
              </a:rPr>
              <a:t>acionales</a:t>
            </a:r>
            <a:r>
              <a:rPr lang="es-ES" sz="2200" dirty="0" smtClean="0">
                <a:latin typeface="+mj-lt"/>
              </a:rPr>
              <a:t>.</a:t>
            </a:r>
            <a:endParaRPr lang="en-US" sz="2200" dirty="0">
              <a:latin typeface="+mj-lt"/>
            </a:endParaRPr>
          </a:p>
          <a:p>
            <a:r>
              <a:rPr lang="es-ES" sz="2200" dirty="0" smtClean="0">
                <a:latin typeface="+mj-lt"/>
              </a:rPr>
              <a:t>Legislación secundaria para el SNA programada para </a:t>
            </a:r>
            <a:r>
              <a:rPr lang="es-ES" sz="2200" dirty="0">
                <a:latin typeface="+mj-lt"/>
              </a:rPr>
              <a:t>mayo </a:t>
            </a:r>
            <a:r>
              <a:rPr lang="es-ES" sz="2200" dirty="0" smtClean="0">
                <a:latin typeface="+mj-lt"/>
              </a:rPr>
              <a:t>2016.</a:t>
            </a:r>
            <a:endParaRPr lang="en-GB" sz="2200" dirty="0">
              <a:latin typeface="+mj-lt"/>
            </a:endParaRPr>
          </a:p>
          <a:p>
            <a:endParaRPr lang="en-GB" sz="2200" dirty="0"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20040" y="192630"/>
            <a:ext cx="7656416" cy="1022400"/>
          </a:xfrm>
        </p:spPr>
        <p:txBody>
          <a:bodyPr/>
          <a:lstStyle/>
          <a:p>
            <a:r>
              <a:rPr lang="es-MX" sz="2800" dirty="0" smtClean="0">
                <a:latin typeface="+mj-lt"/>
              </a:rPr>
              <a:t>Importantes</a:t>
            </a:r>
            <a:r>
              <a:rPr lang="es-MX" sz="2800" dirty="0" smtClean="0">
                <a:latin typeface="+mj-lt"/>
              </a:rPr>
              <a:t> </a:t>
            </a:r>
            <a:r>
              <a:rPr lang="es-MX" sz="2800" dirty="0" smtClean="0">
                <a:latin typeface="+mj-lt"/>
              </a:rPr>
              <a:t>reformas recientes en México colocan al SNF en primera línea en gobernanza </a:t>
            </a:r>
            <a:r>
              <a:rPr lang="es-MX" sz="2800" dirty="0" smtClean="0">
                <a:latin typeface="+mj-lt"/>
              </a:rPr>
              <a:t>pública</a:t>
            </a:r>
            <a:endParaRPr lang="es-MX" sz="28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809290-96A1-4649-875E-2B8E712992AC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163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0507" y="1571049"/>
            <a:ext cx="8728215" cy="4525200"/>
          </a:xfrm>
        </p:spPr>
        <p:txBody>
          <a:bodyPr>
            <a:noAutofit/>
          </a:bodyPr>
          <a:lstStyle/>
          <a:p>
            <a:r>
              <a:rPr lang="es-ES" sz="2050" dirty="0">
                <a:latin typeface="+mj-lt"/>
              </a:rPr>
              <a:t>ASF </a:t>
            </a:r>
            <a:r>
              <a:rPr lang="es-ES" sz="2050" dirty="0" smtClean="0">
                <a:latin typeface="+mj-lt"/>
              </a:rPr>
              <a:t>debería resaltar y aprovechar sus </a:t>
            </a:r>
            <a:r>
              <a:rPr lang="es-ES" sz="2050" b="1" dirty="0">
                <a:latin typeface="+mj-lt"/>
              </a:rPr>
              <a:t>ventajas comparativas </a:t>
            </a:r>
            <a:r>
              <a:rPr lang="es-ES" sz="2050" dirty="0">
                <a:latin typeface="+mj-lt"/>
              </a:rPr>
              <a:t>en </a:t>
            </a:r>
            <a:r>
              <a:rPr lang="es-ES" sz="2050" dirty="0" smtClean="0">
                <a:latin typeface="+mj-lt"/>
              </a:rPr>
              <a:t>cuanto a cada </a:t>
            </a:r>
            <a:r>
              <a:rPr lang="es-ES" sz="2050" dirty="0">
                <a:latin typeface="+mj-lt"/>
              </a:rPr>
              <a:t>uno de los tres </a:t>
            </a:r>
            <a:r>
              <a:rPr lang="es-ES" sz="2050" dirty="0" smtClean="0">
                <a:latin typeface="+mj-lt"/>
              </a:rPr>
              <a:t>sistemas:</a:t>
            </a:r>
          </a:p>
          <a:p>
            <a:pPr lvl="1"/>
            <a:r>
              <a:rPr lang="es-ES" sz="2050" dirty="0" smtClean="0">
                <a:latin typeface="+mj-lt"/>
              </a:rPr>
              <a:t>Investigaciones: </a:t>
            </a:r>
            <a:r>
              <a:rPr lang="es-ES" sz="2050" dirty="0">
                <a:latin typeface="+mj-lt"/>
              </a:rPr>
              <a:t>c</a:t>
            </a:r>
            <a:r>
              <a:rPr lang="es-ES" sz="2050" dirty="0" smtClean="0">
                <a:latin typeface="+mj-lt"/>
              </a:rPr>
              <a:t>onsiderando posible </a:t>
            </a:r>
            <a:r>
              <a:rPr lang="es-ES" sz="2050" dirty="0" smtClean="0">
                <a:latin typeface="+mj-lt"/>
              </a:rPr>
              <a:t>la duplicación </a:t>
            </a:r>
            <a:r>
              <a:rPr lang="es-ES" sz="2050" dirty="0" smtClean="0">
                <a:latin typeface="+mj-lt"/>
              </a:rPr>
              <a:t>de tareas</a:t>
            </a:r>
            <a:r>
              <a:rPr lang="es-ES" sz="2050" dirty="0">
                <a:latin typeface="+mj-lt"/>
              </a:rPr>
              <a:t>, la complementariedad de </a:t>
            </a:r>
            <a:r>
              <a:rPr lang="es-ES" sz="2050" dirty="0" smtClean="0">
                <a:latin typeface="+mj-lt"/>
              </a:rPr>
              <a:t>procesos con otros marcos legales (criminales, etc.), el enfoque de los ejercicios, balance con labor tradicional de auditoria; la imagen/comunicación de investigaciones ante ciudadanos.</a:t>
            </a:r>
          </a:p>
          <a:p>
            <a:pPr lvl="1"/>
            <a:r>
              <a:rPr lang="es-ES" sz="2050" dirty="0" smtClean="0">
                <a:latin typeface="+mj-lt"/>
              </a:rPr>
              <a:t>Definiendo aún </a:t>
            </a:r>
            <a:r>
              <a:rPr lang="es-ES" sz="2050" dirty="0">
                <a:latin typeface="+mj-lt"/>
              </a:rPr>
              <a:t>más su papel en el </a:t>
            </a:r>
            <a:r>
              <a:rPr lang="es-ES" sz="2050" dirty="0" smtClean="0">
                <a:latin typeface="+mj-lt"/>
              </a:rPr>
              <a:t>SNT</a:t>
            </a:r>
            <a:r>
              <a:rPr lang="es-ES" sz="2050" dirty="0">
                <a:latin typeface="+mj-lt"/>
              </a:rPr>
              <a:t>; </a:t>
            </a:r>
            <a:endParaRPr lang="es-ES" sz="2050" dirty="0" smtClean="0">
              <a:latin typeface="+mj-lt"/>
            </a:endParaRPr>
          </a:p>
          <a:p>
            <a:pPr lvl="1"/>
            <a:r>
              <a:rPr lang="es-ES" sz="2050" dirty="0" smtClean="0">
                <a:latin typeface="+mj-lt"/>
              </a:rPr>
              <a:t>Revisando sus capacidades </a:t>
            </a:r>
            <a:r>
              <a:rPr lang="es-ES" sz="2050" dirty="0" smtClean="0">
                <a:latin typeface="+mj-lt"/>
              </a:rPr>
              <a:t>tomando en cuenta</a:t>
            </a:r>
            <a:r>
              <a:rPr lang="es-ES" sz="2050" dirty="0" smtClean="0">
                <a:latin typeface="+mj-lt"/>
              </a:rPr>
              <a:t> </a:t>
            </a:r>
            <a:r>
              <a:rPr lang="es-ES" sz="2050" dirty="0">
                <a:latin typeface="+mj-lt"/>
              </a:rPr>
              <a:t>las nuevas </a:t>
            </a:r>
            <a:r>
              <a:rPr lang="es-ES" sz="2050" dirty="0" smtClean="0">
                <a:latin typeface="+mj-lt"/>
              </a:rPr>
              <a:t>responsabilidades (planificación, comunicaciones, RRHH, metodologías, etc.)</a:t>
            </a:r>
          </a:p>
          <a:p>
            <a:pPr marL="342000" lvl="1" indent="-342000">
              <a:spcBef>
                <a:spcPts val="768"/>
              </a:spcBef>
              <a:buClr>
                <a:schemeClr val="tx1"/>
              </a:buClr>
              <a:buSzTx/>
            </a:pPr>
            <a:r>
              <a:rPr lang="es-ES" sz="2050" dirty="0" smtClean="0">
                <a:solidFill>
                  <a:srgbClr val="0070C0"/>
                </a:solidFill>
                <a:latin typeface="+mj-lt"/>
              </a:rPr>
              <a:t>Fortalecer </a:t>
            </a:r>
            <a:r>
              <a:rPr lang="es-ES" sz="2050" dirty="0">
                <a:solidFill>
                  <a:srgbClr val="0070C0"/>
                </a:solidFill>
                <a:latin typeface="+mj-lt"/>
              </a:rPr>
              <a:t>las </a:t>
            </a:r>
            <a:r>
              <a:rPr lang="es-ES" sz="2050" dirty="0" smtClean="0">
                <a:solidFill>
                  <a:srgbClr val="0070C0"/>
                </a:solidFill>
                <a:latin typeface="+mj-lt"/>
              </a:rPr>
              <a:t>comunicaciones, el seguimiento de </a:t>
            </a:r>
            <a:r>
              <a:rPr lang="es-ES" sz="2050" dirty="0" smtClean="0">
                <a:solidFill>
                  <a:srgbClr val="0070C0"/>
                </a:solidFill>
                <a:latin typeface="+mj-lt"/>
              </a:rPr>
              <a:t>resultados </a:t>
            </a:r>
            <a:r>
              <a:rPr lang="es-ES" sz="2050" dirty="0">
                <a:solidFill>
                  <a:srgbClr val="0070C0"/>
                </a:solidFill>
                <a:latin typeface="+mj-lt"/>
              </a:rPr>
              <a:t>y la calidad para maximizar </a:t>
            </a:r>
            <a:r>
              <a:rPr lang="es-ES" sz="2050" dirty="0" smtClean="0">
                <a:solidFill>
                  <a:srgbClr val="0070C0"/>
                </a:solidFill>
                <a:latin typeface="+mj-lt"/>
              </a:rPr>
              <a:t>su </a:t>
            </a:r>
            <a:r>
              <a:rPr lang="es-ES" sz="2050" dirty="0" smtClean="0">
                <a:solidFill>
                  <a:srgbClr val="0070C0"/>
                </a:solidFill>
                <a:latin typeface="+mj-lt"/>
              </a:rPr>
              <a:t>impacto.</a:t>
            </a:r>
            <a:r>
              <a:rPr lang="en-US" sz="2050" dirty="0" smtClean="0">
                <a:solidFill>
                  <a:srgbClr val="0070C0"/>
                </a:solidFill>
                <a:latin typeface="+mj-lt"/>
              </a:rPr>
              <a:t> </a:t>
            </a:r>
            <a:endParaRPr lang="en-GB" sz="2050" dirty="0">
              <a:latin typeface="+mj-lt"/>
            </a:endParaRPr>
          </a:p>
          <a:p>
            <a:pPr marL="361950" lvl="1" indent="0">
              <a:buNone/>
            </a:pPr>
            <a:endParaRPr lang="en-US" sz="1600" dirty="0" smtClean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809290-96A1-4649-875E-2B8E712992AC}" type="slidenum">
              <a:rPr lang="en-GB" smtClean="0"/>
              <a:t>6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596456" cy="1022400"/>
          </a:xfrm>
        </p:spPr>
        <p:txBody>
          <a:bodyPr/>
          <a:lstStyle/>
          <a:p>
            <a:r>
              <a:rPr lang="es-MX" dirty="0" smtClean="0">
                <a:latin typeface="+mj-lt"/>
              </a:rPr>
              <a:t>Resultados Preliminares del Estudio (i)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5205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8000" y="1602000"/>
            <a:ext cx="8218800" cy="4779328"/>
          </a:xfrm>
        </p:spPr>
        <p:txBody>
          <a:bodyPr>
            <a:normAutofit fontScale="85000" lnSpcReduction="10000"/>
          </a:bodyPr>
          <a:lstStyle/>
          <a:p>
            <a:r>
              <a:rPr lang="es-ES" dirty="0" smtClean="0">
                <a:latin typeface="+mj-lt"/>
              </a:rPr>
              <a:t>Impulsar el marco </a:t>
            </a:r>
            <a:r>
              <a:rPr lang="es-ES" dirty="0">
                <a:latin typeface="+mj-lt"/>
              </a:rPr>
              <a:t>de evaluación común para el control interno y </a:t>
            </a:r>
            <a:r>
              <a:rPr lang="es-ES" dirty="0" smtClean="0">
                <a:latin typeface="+mj-lt"/>
              </a:rPr>
              <a:t>la gestión </a:t>
            </a:r>
            <a:r>
              <a:rPr lang="es-ES" dirty="0">
                <a:latin typeface="+mj-lt"/>
              </a:rPr>
              <a:t>de </a:t>
            </a:r>
            <a:r>
              <a:rPr lang="es-ES" dirty="0" smtClean="0">
                <a:latin typeface="+mj-lt"/>
              </a:rPr>
              <a:t>riesgos para cerrar brechas actuales;</a:t>
            </a:r>
            <a:endParaRPr lang="en-US" dirty="0" smtClean="0">
              <a:latin typeface="+mj-lt"/>
            </a:endParaRPr>
          </a:p>
          <a:p>
            <a:r>
              <a:rPr lang="es-ES" dirty="0">
                <a:latin typeface="+mj-lt"/>
              </a:rPr>
              <a:t>Aumentar la eficacia de los mecanismos de coordinación existentes del </a:t>
            </a:r>
            <a:r>
              <a:rPr lang="es-ES" dirty="0" smtClean="0">
                <a:latin typeface="+mj-lt"/>
              </a:rPr>
              <a:t>SNF y </a:t>
            </a:r>
            <a:r>
              <a:rPr lang="es-ES" dirty="0" smtClean="0">
                <a:latin typeface="+mj-lt"/>
              </a:rPr>
              <a:t>el involucramiento</a:t>
            </a:r>
            <a:r>
              <a:rPr lang="es-ES" dirty="0" smtClean="0">
                <a:latin typeface="+mj-lt"/>
              </a:rPr>
              <a:t> </a:t>
            </a:r>
            <a:r>
              <a:rPr lang="es-ES" dirty="0" smtClean="0">
                <a:latin typeface="+mj-lt"/>
              </a:rPr>
              <a:t>de municipios; </a:t>
            </a:r>
            <a:endParaRPr lang="en-US" dirty="0" smtClean="0">
              <a:latin typeface="+mj-lt"/>
            </a:endParaRPr>
          </a:p>
          <a:p>
            <a:r>
              <a:rPr lang="es-ES" dirty="0" smtClean="0">
                <a:latin typeface="+mj-lt"/>
              </a:rPr>
              <a:t>Evitar la duplicación, especialmente en los </a:t>
            </a:r>
            <a:r>
              <a:rPr lang="es-ES" dirty="0">
                <a:latin typeface="+mj-lt"/>
              </a:rPr>
              <a:t>niveles </a:t>
            </a:r>
            <a:r>
              <a:rPr lang="es-ES" dirty="0" smtClean="0">
                <a:latin typeface="+mj-lt"/>
              </a:rPr>
              <a:t>sub-nacionales, considerando por ejemplo las políticas </a:t>
            </a:r>
            <a:r>
              <a:rPr lang="es-ES" dirty="0">
                <a:latin typeface="+mj-lt"/>
              </a:rPr>
              <a:t>de </a:t>
            </a:r>
            <a:r>
              <a:rPr lang="es-ES" dirty="0" smtClean="0">
                <a:latin typeface="+mj-lt"/>
              </a:rPr>
              <a:t>“</a:t>
            </a:r>
            <a:r>
              <a:rPr lang="es-ES" dirty="0" smtClean="0">
                <a:latin typeface="+mj-lt"/>
              </a:rPr>
              <a:t>auditoría consolidada” </a:t>
            </a:r>
            <a:r>
              <a:rPr lang="es-ES" dirty="0">
                <a:latin typeface="+mj-lt"/>
              </a:rPr>
              <a:t>de otros </a:t>
            </a:r>
            <a:r>
              <a:rPr lang="es-ES" dirty="0" smtClean="0">
                <a:latin typeface="+mj-lt"/>
              </a:rPr>
              <a:t>países OCDE;</a:t>
            </a:r>
            <a:endParaRPr lang="en-GB" dirty="0" smtClean="0">
              <a:latin typeface="+mj-lt"/>
            </a:endParaRPr>
          </a:p>
          <a:p>
            <a:r>
              <a:rPr lang="es-ES" dirty="0">
                <a:latin typeface="+mj-lt"/>
              </a:rPr>
              <a:t>Garantizar la independencia </a:t>
            </a:r>
            <a:r>
              <a:rPr lang="es-ES" dirty="0" smtClean="0">
                <a:latin typeface="+mj-lt"/>
              </a:rPr>
              <a:t>y las capacidades de </a:t>
            </a:r>
            <a:r>
              <a:rPr lang="es-ES" dirty="0">
                <a:latin typeface="+mj-lt"/>
              </a:rPr>
              <a:t>las instituciones de auditoría </a:t>
            </a:r>
            <a:r>
              <a:rPr lang="es-ES" dirty="0" smtClean="0">
                <a:latin typeface="+mj-lt"/>
              </a:rPr>
              <a:t>es </a:t>
            </a:r>
            <a:r>
              <a:rPr lang="es-ES" dirty="0">
                <a:latin typeface="+mj-lt"/>
              </a:rPr>
              <a:t>fundamental para </a:t>
            </a:r>
            <a:r>
              <a:rPr lang="es-ES" dirty="0" smtClean="0">
                <a:latin typeface="+mj-lt"/>
              </a:rPr>
              <a:t>una </a:t>
            </a:r>
            <a:r>
              <a:rPr lang="es-ES" dirty="0">
                <a:latin typeface="+mj-lt"/>
              </a:rPr>
              <a:t>rendición de cuentas </a:t>
            </a:r>
            <a:r>
              <a:rPr lang="es-ES" dirty="0" smtClean="0">
                <a:latin typeface="+mj-lt"/>
              </a:rPr>
              <a:t>efectiva y sigue siendo prioridad.</a:t>
            </a:r>
            <a:endParaRPr lang="en-GB" dirty="0">
              <a:latin typeface="+mj-lt"/>
            </a:endParaRPr>
          </a:p>
          <a:p>
            <a:endParaRPr lang="en-GB" dirty="0">
              <a:latin typeface="+mj-lt"/>
            </a:endParaRPr>
          </a:p>
          <a:p>
            <a:endParaRPr lang="en-GB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809290-96A1-4649-875E-2B8E712992AC}" type="slidenum">
              <a:rPr lang="en-GB" smtClean="0"/>
              <a:t>7</a:t>
            </a:fld>
            <a:endParaRPr lang="en-GB" dirty="0"/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596456" cy="1022400"/>
          </a:xfrm>
        </p:spPr>
        <p:txBody>
          <a:bodyPr/>
          <a:lstStyle/>
          <a:p>
            <a:r>
              <a:rPr lang="es-MX" dirty="0" smtClean="0">
                <a:latin typeface="+mj-lt"/>
              </a:rPr>
              <a:t>Resultados Preliminares del Estudio (ii)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1339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8000" y="1532988"/>
            <a:ext cx="8218800" cy="4525200"/>
          </a:xfrm>
        </p:spPr>
        <p:txBody>
          <a:bodyPr>
            <a:normAutofit lnSpcReduction="10000"/>
          </a:bodyPr>
          <a:lstStyle/>
          <a:p>
            <a:r>
              <a:rPr lang="es-ES" dirty="0" smtClean="0">
                <a:latin typeface="+mj-lt"/>
              </a:rPr>
              <a:t>¿</a:t>
            </a:r>
            <a:r>
              <a:rPr lang="es-ES" dirty="0">
                <a:latin typeface="+mj-lt"/>
              </a:rPr>
              <a:t>E</a:t>
            </a:r>
            <a:r>
              <a:rPr lang="es-ES" dirty="0" smtClean="0">
                <a:latin typeface="+mj-lt"/>
              </a:rPr>
              <a:t>xperiencias </a:t>
            </a:r>
            <a:r>
              <a:rPr lang="es-ES" dirty="0">
                <a:latin typeface="+mj-lt"/>
              </a:rPr>
              <a:t>positivas en auditorías forenses de las </a:t>
            </a:r>
            <a:r>
              <a:rPr lang="es-ES" dirty="0" smtClean="0">
                <a:latin typeface="+mj-lt"/>
              </a:rPr>
              <a:t>EFSs </a:t>
            </a:r>
            <a:r>
              <a:rPr lang="es-ES" dirty="0">
                <a:latin typeface="+mj-lt"/>
              </a:rPr>
              <a:t>en </a:t>
            </a:r>
            <a:r>
              <a:rPr lang="es-ES" dirty="0" smtClean="0">
                <a:latin typeface="+mj-lt"/>
              </a:rPr>
              <a:t>OLACEFS? ¿Los </a:t>
            </a:r>
            <a:r>
              <a:rPr lang="es-ES" dirty="0">
                <a:latin typeface="+mj-lt"/>
              </a:rPr>
              <a:t>resultados </a:t>
            </a:r>
            <a:r>
              <a:rPr lang="es-ES" dirty="0" smtClean="0">
                <a:latin typeface="+mj-lt"/>
              </a:rPr>
              <a:t>han sido </a:t>
            </a:r>
            <a:r>
              <a:rPr lang="es-ES" dirty="0" smtClean="0">
                <a:latin typeface="+mj-lt"/>
              </a:rPr>
              <a:t>eficientes</a:t>
            </a:r>
            <a:r>
              <a:rPr lang="es-ES" dirty="0" smtClean="0">
                <a:latin typeface="+mj-lt"/>
              </a:rPr>
              <a:t>? </a:t>
            </a:r>
            <a:r>
              <a:rPr lang="es-ES" dirty="0">
                <a:latin typeface="+mj-lt"/>
              </a:rPr>
              <a:t>¿Cómo </a:t>
            </a:r>
            <a:r>
              <a:rPr lang="es-ES" dirty="0" smtClean="0">
                <a:latin typeface="+mj-lt"/>
              </a:rPr>
              <a:t>se ha establecido la </a:t>
            </a:r>
            <a:r>
              <a:rPr lang="es-ES" dirty="0">
                <a:latin typeface="+mj-lt"/>
              </a:rPr>
              <a:t>coordinación con los </a:t>
            </a:r>
            <a:r>
              <a:rPr lang="es-ES" dirty="0" smtClean="0">
                <a:latin typeface="+mj-lt"/>
              </a:rPr>
              <a:t>fiscales?</a:t>
            </a:r>
            <a:endParaRPr lang="es-ES" dirty="0">
              <a:latin typeface="+mj-lt"/>
            </a:endParaRPr>
          </a:p>
          <a:p>
            <a:r>
              <a:rPr lang="es-ES" dirty="0">
                <a:latin typeface="+mj-lt"/>
              </a:rPr>
              <a:t>¿De qué manera </a:t>
            </a:r>
            <a:r>
              <a:rPr lang="es-ES" dirty="0" smtClean="0">
                <a:latin typeface="+mj-lt"/>
              </a:rPr>
              <a:t>innovadora las EFSs trabajan </a:t>
            </a:r>
            <a:r>
              <a:rPr lang="es-ES" dirty="0">
                <a:latin typeface="+mj-lt"/>
              </a:rPr>
              <a:t>con los </a:t>
            </a:r>
            <a:r>
              <a:rPr lang="es-ES" dirty="0" smtClean="0">
                <a:latin typeface="+mj-lt"/>
              </a:rPr>
              <a:t>Congresos para </a:t>
            </a:r>
            <a:r>
              <a:rPr lang="es-ES" dirty="0">
                <a:latin typeface="+mj-lt"/>
              </a:rPr>
              <a:t>asegurar </a:t>
            </a:r>
            <a:r>
              <a:rPr lang="es-ES" dirty="0" smtClean="0">
                <a:latin typeface="+mj-lt"/>
              </a:rPr>
              <a:t>que los resultados </a:t>
            </a:r>
            <a:r>
              <a:rPr lang="es-ES" dirty="0">
                <a:latin typeface="+mj-lt"/>
              </a:rPr>
              <a:t>de la auditoría se </a:t>
            </a:r>
            <a:r>
              <a:rPr lang="es-ES" dirty="0" smtClean="0">
                <a:latin typeface="+mj-lt"/>
              </a:rPr>
              <a:t>consideren </a:t>
            </a:r>
            <a:r>
              <a:rPr lang="es-ES" dirty="0">
                <a:latin typeface="+mj-lt"/>
              </a:rPr>
              <a:t>en la aprobación </a:t>
            </a:r>
            <a:r>
              <a:rPr lang="es-ES" dirty="0" smtClean="0">
                <a:latin typeface="+mj-lt"/>
              </a:rPr>
              <a:t>del presupuesto y en el </a:t>
            </a:r>
            <a:r>
              <a:rPr lang="es-ES" dirty="0">
                <a:latin typeface="+mj-lt"/>
              </a:rPr>
              <a:t>diseño de la </a:t>
            </a:r>
            <a:r>
              <a:rPr lang="es-ES" dirty="0" smtClean="0">
                <a:latin typeface="+mj-lt"/>
              </a:rPr>
              <a:t>legislación?</a:t>
            </a:r>
            <a:endParaRPr lang="es-ES" dirty="0">
              <a:latin typeface="+mj-lt"/>
            </a:endParaRPr>
          </a:p>
          <a:p>
            <a:r>
              <a:rPr lang="es-ES" dirty="0">
                <a:latin typeface="+mj-lt"/>
              </a:rPr>
              <a:t>¿Cómo </a:t>
            </a:r>
            <a:r>
              <a:rPr lang="es-ES" dirty="0" smtClean="0">
                <a:latin typeface="+mj-lt"/>
              </a:rPr>
              <a:t>enfrentan las EFSs las </a:t>
            </a:r>
            <a:r>
              <a:rPr lang="es-ES" dirty="0">
                <a:latin typeface="+mj-lt"/>
              </a:rPr>
              <a:t>deficiencias de </a:t>
            </a:r>
            <a:r>
              <a:rPr lang="es-ES" dirty="0" smtClean="0">
                <a:latin typeface="+mj-lt"/>
              </a:rPr>
              <a:t>capacidades en el orden municipal</a:t>
            </a:r>
            <a:r>
              <a:rPr lang="es-ES" dirty="0" smtClean="0">
                <a:latin typeface="+mj-lt"/>
              </a:rPr>
              <a:t>?</a:t>
            </a:r>
            <a:endParaRPr lang="en-GB" dirty="0" smtClean="0">
              <a:latin typeface="+mj-lt"/>
            </a:endParaRPr>
          </a:p>
          <a:p>
            <a:endParaRPr lang="en-GB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809290-96A1-4649-875E-2B8E712992AC}" type="slidenum">
              <a:rPr lang="en-GB" smtClean="0"/>
              <a:t>8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latin typeface="+mj-lt"/>
              </a:rPr>
              <a:t>Discusión</a:t>
            </a:r>
            <a:endParaRPr lang="es-MX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561417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CDE_Français_blanc">
  <a:themeElements>
    <a:clrScheme name="OECD white">
      <a:dk1>
        <a:srgbClr val="727272"/>
      </a:dk1>
      <a:lt1>
        <a:sysClr val="window" lastClr="FFFFFF"/>
      </a:lt1>
      <a:dk2>
        <a:srgbClr val="006299"/>
      </a:dk2>
      <a:lt2>
        <a:srgbClr val="E6E6E6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8BC3E9F4DC6D44986F5DDF97E1D496" ma:contentTypeVersion="0" ma:contentTypeDescription="Create a new document." ma:contentTypeScope="" ma:versionID="2be3443ac0d7fb5aba756739e68a573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ADCE46E-82E1-49E7-8467-15066E8A516F}">
  <ds:schemaRefs>
    <ds:schemaRef ds:uri="http://purl.org/dc/elements/1.1/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5D8D634-808C-4ACC-8F2F-4A01D59F003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BF8AB5E-3631-42A7-AD49-634D58BBD8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OCDE_Français_blanc</Template>
  <TotalTime>8628</TotalTime>
  <Words>2361</Words>
  <Application>Microsoft Office PowerPoint</Application>
  <PresentationFormat>On-screen Show (4:3)</PresentationFormat>
  <Paragraphs>133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OCDE_Français_blanc</vt:lpstr>
      <vt:lpstr>EL Sistema Nacional de Fiscalización de México:   FORTALECIENDO la rendición de cuentas y la integridad  Resultados preliminares</vt:lpstr>
      <vt:lpstr>Contenido</vt:lpstr>
      <vt:lpstr>Soluciones de Gobernanza: el enfoque de la OCDE</vt:lpstr>
      <vt:lpstr>El trabajo de la OCDE con la Entidades Fiscalizadoras Superiores (EFSs)</vt:lpstr>
      <vt:lpstr>Importantes reformas recientes en México colocan al SNF en primera línea en gobernanza pública</vt:lpstr>
      <vt:lpstr>Resultados Preliminares del Estudio (i)</vt:lpstr>
      <vt:lpstr>Resultados Preliminares del Estudio (ii)</vt:lpstr>
      <vt:lpstr>Discusión</vt:lpstr>
    </vt:vector>
  </TitlesOfParts>
  <Company>OECD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BAENA OLABE Paloma</dc:creator>
  <cp:lastModifiedBy>GARCIA VILLARREAL Jacobo</cp:lastModifiedBy>
  <cp:revision>442</cp:revision>
  <cp:lastPrinted>2015-08-17T23:43:11Z</cp:lastPrinted>
  <dcterms:created xsi:type="dcterms:W3CDTF">2013-09-30T12:36:12Z</dcterms:created>
  <dcterms:modified xsi:type="dcterms:W3CDTF">2015-11-20T23:55:30Z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0x010100758BC3E9F4DC6D44986F5DDF97E1D496</vt:lpwstr>
  </property>
</Properties>
</file>